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33"/>
  </p:notesMasterIdLst>
  <p:handoutMasterIdLst>
    <p:handoutMasterId r:id="rId34"/>
  </p:handoutMasterIdLst>
  <p:sldIdLst>
    <p:sldId id="377" r:id="rId2"/>
    <p:sldId id="434" r:id="rId3"/>
    <p:sldId id="480" r:id="rId4"/>
    <p:sldId id="481" r:id="rId5"/>
    <p:sldId id="456" r:id="rId6"/>
    <p:sldId id="474" r:id="rId7"/>
    <p:sldId id="482" r:id="rId8"/>
    <p:sldId id="483" r:id="rId9"/>
    <p:sldId id="441" r:id="rId10"/>
    <p:sldId id="484" r:id="rId11"/>
    <p:sldId id="485" r:id="rId12"/>
    <p:sldId id="495" r:id="rId13"/>
    <p:sldId id="486" r:id="rId14"/>
    <p:sldId id="488" r:id="rId15"/>
    <p:sldId id="499" r:id="rId16"/>
    <p:sldId id="489" r:id="rId17"/>
    <p:sldId id="477" r:id="rId18"/>
    <p:sldId id="432" r:id="rId19"/>
    <p:sldId id="496" r:id="rId20"/>
    <p:sldId id="491" r:id="rId21"/>
    <p:sldId id="429" r:id="rId22"/>
    <p:sldId id="493" r:id="rId23"/>
    <p:sldId id="492" r:id="rId24"/>
    <p:sldId id="446" r:id="rId25"/>
    <p:sldId id="412" r:id="rId26"/>
    <p:sldId id="490" r:id="rId27"/>
    <p:sldId id="494" r:id="rId28"/>
    <p:sldId id="459" r:id="rId29"/>
    <p:sldId id="408" r:id="rId30"/>
    <p:sldId id="497" r:id="rId31"/>
    <p:sldId id="498" r:id="rId32"/>
  </p:sldIdLst>
  <p:sldSz cx="9144000" cy="6858000" type="screen4x3"/>
  <p:notesSz cx="6797675" cy="9926638"/>
  <p:defaultTextStyle>
    <a:defPPr>
      <a:defRPr lang="en-AU"/>
    </a:defPPr>
    <a:lvl1pPr algn="l" rtl="0" fontAlgn="base">
      <a:spcBef>
        <a:spcPct val="0"/>
      </a:spcBef>
      <a:spcAft>
        <a:spcPct val="0"/>
      </a:spcAft>
      <a:defRPr sz="2000" b="1" kern="1200">
        <a:solidFill>
          <a:schemeClr val="bg1"/>
        </a:solidFill>
        <a:latin typeface="Arial" charset="0"/>
        <a:ea typeface="+mn-ea"/>
        <a:cs typeface="+mn-cs"/>
      </a:defRPr>
    </a:lvl1pPr>
    <a:lvl2pPr marL="457200" algn="l" rtl="0" fontAlgn="base">
      <a:spcBef>
        <a:spcPct val="0"/>
      </a:spcBef>
      <a:spcAft>
        <a:spcPct val="0"/>
      </a:spcAft>
      <a:defRPr sz="2000" b="1" kern="1200">
        <a:solidFill>
          <a:schemeClr val="bg1"/>
        </a:solidFill>
        <a:latin typeface="Arial" charset="0"/>
        <a:ea typeface="+mn-ea"/>
        <a:cs typeface="+mn-cs"/>
      </a:defRPr>
    </a:lvl2pPr>
    <a:lvl3pPr marL="914400" algn="l" rtl="0" fontAlgn="base">
      <a:spcBef>
        <a:spcPct val="0"/>
      </a:spcBef>
      <a:spcAft>
        <a:spcPct val="0"/>
      </a:spcAft>
      <a:defRPr sz="2000" b="1" kern="1200">
        <a:solidFill>
          <a:schemeClr val="bg1"/>
        </a:solidFill>
        <a:latin typeface="Arial" charset="0"/>
        <a:ea typeface="+mn-ea"/>
        <a:cs typeface="+mn-cs"/>
      </a:defRPr>
    </a:lvl3pPr>
    <a:lvl4pPr marL="1371600" algn="l" rtl="0" fontAlgn="base">
      <a:spcBef>
        <a:spcPct val="0"/>
      </a:spcBef>
      <a:spcAft>
        <a:spcPct val="0"/>
      </a:spcAft>
      <a:defRPr sz="2000" b="1" kern="1200">
        <a:solidFill>
          <a:schemeClr val="bg1"/>
        </a:solidFill>
        <a:latin typeface="Arial" charset="0"/>
        <a:ea typeface="+mn-ea"/>
        <a:cs typeface="+mn-cs"/>
      </a:defRPr>
    </a:lvl4pPr>
    <a:lvl5pPr marL="1828800" algn="l" rtl="0" fontAlgn="base">
      <a:spcBef>
        <a:spcPct val="0"/>
      </a:spcBef>
      <a:spcAft>
        <a:spcPct val="0"/>
      </a:spcAft>
      <a:defRPr sz="2000" b="1" kern="1200">
        <a:solidFill>
          <a:schemeClr val="bg1"/>
        </a:solidFill>
        <a:latin typeface="Arial" charset="0"/>
        <a:ea typeface="+mn-ea"/>
        <a:cs typeface="+mn-cs"/>
      </a:defRPr>
    </a:lvl5pPr>
    <a:lvl6pPr marL="2286000" algn="l" defTabSz="914400" rtl="0" eaLnBrk="1" latinLnBrk="0" hangingPunct="1">
      <a:defRPr sz="2000" b="1" kern="1200">
        <a:solidFill>
          <a:schemeClr val="bg1"/>
        </a:solidFill>
        <a:latin typeface="Arial" charset="0"/>
        <a:ea typeface="+mn-ea"/>
        <a:cs typeface="+mn-cs"/>
      </a:defRPr>
    </a:lvl6pPr>
    <a:lvl7pPr marL="2743200" algn="l" defTabSz="914400" rtl="0" eaLnBrk="1" latinLnBrk="0" hangingPunct="1">
      <a:defRPr sz="2000" b="1" kern="1200">
        <a:solidFill>
          <a:schemeClr val="bg1"/>
        </a:solidFill>
        <a:latin typeface="Arial" charset="0"/>
        <a:ea typeface="+mn-ea"/>
        <a:cs typeface="+mn-cs"/>
      </a:defRPr>
    </a:lvl7pPr>
    <a:lvl8pPr marL="3200400" algn="l" defTabSz="914400" rtl="0" eaLnBrk="1" latinLnBrk="0" hangingPunct="1">
      <a:defRPr sz="2000" b="1" kern="1200">
        <a:solidFill>
          <a:schemeClr val="bg1"/>
        </a:solidFill>
        <a:latin typeface="Arial" charset="0"/>
        <a:ea typeface="+mn-ea"/>
        <a:cs typeface="+mn-cs"/>
      </a:defRPr>
    </a:lvl8pPr>
    <a:lvl9pPr marL="3657600" algn="l" defTabSz="914400" rtl="0" eaLnBrk="1" latinLnBrk="0" hangingPunct="1">
      <a:defRPr sz="2000" b="1"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4B538"/>
    <a:srgbClr val="F5A837"/>
    <a:srgbClr val="F3BE39"/>
    <a:srgbClr val="E7C845"/>
    <a:srgbClr val="EED87A"/>
    <a:srgbClr val="E3BF27"/>
    <a:srgbClr val="E2CC28"/>
    <a:srgbClr val="EDF21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718" autoAdjust="0"/>
  </p:normalViewPr>
  <p:slideViewPr>
    <p:cSldViewPr>
      <p:cViewPr>
        <p:scale>
          <a:sx n="80" d="100"/>
          <a:sy n="80" d="100"/>
        </p:scale>
        <p:origin x="-2442" y="-6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2964" y="-114"/>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D:\6%20AMIRA%20Business\Exploration%20R&amp;D%20Sponsorship%20Data\data%20for%20ausimm%20paper_feb2010%20v2.xls" TargetMode="External"/><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oleObject" Target="file:///D:\6%20AMIRA%20Business\Exploration%20R&amp;D%20Sponsorship%20Data\Project%20Statistics\Geoscience%20projects%20statistics%201990-10.xls" TargetMode="External"/><Relationship Id="rId1" Type="http://schemas.openxmlformats.org/officeDocument/2006/relationships/themeOverride" Target="../theme/themeOverride3.xml"/></Relationships>
</file>

<file path=ppt/charts/_rels/chart3.xml.rels><?xml version="1.0" encoding="UTF-8" standalone="yes"?>
<Relationships xmlns="http://schemas.openxmlformats.org/package/2006/relationships"><Relationship Id="rId2" Type="http://schemas.openxmlformats.org/officeDocument/2006/relationships/oleObject" Target="file:///D:\6%20AMIRA%20Business\AMIRA%20presentations%20&amp;%20papers\JC\Presentations\2010\amira%20stats.xls" TargetMode="External"/><Relationship Id="rId1" Type="http://schemas.openxmlformats.org/officeDocument/2006/relationships/themeOverride" Target="../theme/themeOverride4.xml"/></Relationships>
</file>

<file path=ppt/charts/_rels/chart4.xml.rels><?xml version="1.0" encoding="UTF-8" standalone="yes"?>
<Relationships xmlns="http://schemas.openxmlformats.org/package/2006/relationships"><Relationship Id="rId2" Type="http://schemas.openxmlformats.org/officeDocument/2006/relationships/oleObject" Target="file:///D:\6%20AMIRA%20Business\AMIRA%20presentations%20&amp;%20papers\JC\Presentations\2010\amira%20stats.xls"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AU"/>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213313161875917"/>
          <c:y val="2.3923444976076555E-2"/>
          <c:w val="0.78214826021180062"/>
          <c:h val="0.79665071770334961"/>
        </c:manualLayout>
      </c:layout>
      <c:barChart>
        <c:barDir val="col"/>
        <c:grouping val="clustered"/>
        <c:ser>
          <c:idx val="0"/>
          <c:order val="0"/>
          <c:tx>
            <c:strRef>
              <c:f>Sheet3!$C$2</c:f>
              <c:strCache>
                <c:ptCount val="1"/>
                <c:pt idx="0">
                  <c:v>Research Spend (2009$)</c:v>
                </c:pt>
              </c:strCache>
            </c:strRef>
          </c:tx>
          <c:spPr>
            <a:solidFill>
              <a:srgbClr val="00A3E8">
                <a:lumMod val="60000"/>
                <a:lumOff val="40000"/>
              </a:srgbClr>
            </a:solidFill>
          </c:spPr>
          <c:cat>
            <c:strRef>
              <c:f>Sheet3!$A$3:$A$22</c:f>
              <c:strCache>
                <c:ptCount val="20"/>
                <c:pt idx="0">
                  <c:v>1989-90</c:v>
                </c:pt>
                <c:pt idx="1">
                  <c:v>1990-91</c:v>
                </c:pt>
                <c:pt idx="2">
                  <c:v>1991-92</c:v>
                </c:pt>
                <c:pt idx="3">
                  <c:v>1992-93</c:v>
                </c:pt>
                <c:pt idx="4">
                  <c:v>1993-94</c:v>
                </c:pt>
                <c:pt idx="5">
                  <c:v>1994-95</c:v>
                </c:pt>
                <c:pt idx="6">
                  <c:v>1995-96</c:v>
                </c:pt>
                <c:pt idx="7">
                  <c:v>1996-97</c:v>
                </c:pt>
                <c:pt idx="8">
                  <c:v>1997-98</c:v>
                </c:pt>
                <c:pt idx="9">
                  <c:v>1998-99</c:v>
                </c:pt>
                <c:pt idx="10">
                  <c:v>1999-00</c:v>
                </c:pt>
                <c:pt idx="11">
                  <c:v>2000-01</c:v>
                </c:pt>
                <c:pt idx="12">
                  <c:v>2001-02</c:v>
                </c:pt>
                <c:pt idx="13">
                  <c:v>2002-03</c:v>
                </c:pt>
                <c:pt idx="14">
                  <c:v>2003-04</c:v>
                </c:pt>
                <c:pt idx="15">
                  <c:v>2004-05</c:v>
                </c:pt>
                <c:pt idx="16">
                  <c:v>2005-06</c:v>
                </c:pt>
                <c:pt idx="17">
                  <c:v>2006-07</c:v>
                </c:pt>
                <c:pt idx="18">
                  <c:v>2007-08</c:v>
                </c:pt>
                <c:pt idx="19">
                  <c:v>2008-09</c:v>
                </c:pt>
              </c:strCache>
            </c:strRef>
          </c:cat>
          <c:val>
            <c:numRef>
              <c:f>Sheet3!$C$3:$C$22</c:f>
              <c:numCache>
                <c:formatCode>"$"#,##0;[Red]\-"$"#,##0</c:formatCode>
                <c:ptCount val="20"/>
                <c:pt idx="0">
                  <c:v>8393283.2566028591</c:v>
                </c:pt>
                <c:pt idx="1">
                  <c:v>20012934.272300467</c:v>
                </c:pt>
                <c:pt idx="2">
                  <c:v>14270196.420269635</c:v>
                </c:pt>
                <c:pt idx="3">
                  <c:v>16140320.319634702</c:v>
                </c:pt>
                <c:pt idx="4">
                  <c:v>16580192.471431782</c:v>
                </c:pt>
                <c:pt idx="5">
                  <c:v>13292314.989293361</c:v>
                </c:pt>
                <c:pt idx="6">
                  <c:v>12274479.549248733</c:v>
                </c:pt>
                <c:pt idx="7">
                  <c:v>10882773.522064921</c:v>
                </c:pt>
                <c:pt idx="8">
                  <c:v>16730541.795665633</c:v>
                </c:pt>
                <c:pt idx="9">
                  <c:v>11661148.288973384</c:v>
                </c:pt>
                <c:pt idx="10">
                  <c:v>17042602.609034281</c:v>
                </c:pt>
                <c:pt idx="11">
                  <c:v>17318026.100167885</c:v>
                </c:pt>
                <c:pt idx="12">
                  <c:v>13910579.643426219</c:v>
                </c:pt>
                <c:pt idx="13">
                  <c:v>12680594.394537445</c:v>
                </c:pt>
                <c:pt idx="14">
                  <c:v>15798897.555096434</c:v>
                </c:pt>
                <c:pt idx="15">
                  <c:v>18575297.668958578</c:v>
                </c:pt>
                <c:pt idx="16">
                  <c:v>16458989.722222187</c:v>
                </c:pt>
                <c:pt idx="17">
                  <c:v>10643603.877651215</c:v>
                </c:pt>
                <c:pt idx="18">
                  <c:v>22807705.141816996</c:v>
                </c:pt>
                <c:pt idx="19">
                  <c:v>18194919</c:v>
                </c:pt>
              </c:numCache>
            </c:numRef>
          </c:val>
        </c:ser>
        <c:gapWidth val="35"/>
        <c:axId val="154838528"/>
        <c:axId val="154840064"/>
      </c:barChart>
      <c:catAx>
        <c:axId val="154838528"/>
        <c:scaling>
          <c:orientation val="minMax"/>
        </c:scaling>
        <c:axPos val="b"/>
        <c:numFmt formatCode="General" sourceLinked="1"/>
        <c:majorTickMark val="none"/>
        <c:tickLblPos val="nextTo"/>
        <c:crossAx val="154840064"/>
        <c:crosses val="autoZero"/>
        <c:auto val="1"/>
        <c:lblAlgn val="ctr"/>
        <c:lblOffset val="100"/>
      </c:catAx>
      <c:valAx>
        <c:axId val="154840064"/>
        <c:scaling>
          <c:orientation val="minMax"/>
        </c:scaling>
        <c:axPos val="l"/>
        <c:majorGridlines>
          <c:spPr>
            <a:ln>
              <a:prstDash val="sysDash"/>
            </a:ln>
          </c:spPr>
        </c:majorGridlines>
        <c:minorGridlines>
          <c:spPr>
            <a:ln>
              <a:prstDash val="sysDot"/>
            </a:ln>
          </c:spPr>
        </c:minorGridlines>
        <c:title>
          <c:tx>
            <c:rich>
              <a:bodyPr/>
              <a:lstStyle/>
              <a:p>
                <a:pPr>
                  <a:defRPr sz="1600" b="0"/>
                </a:pPr>
                <a:r>
                  <a:rPr lang="en-AU" sz="1600" b="0"/>
                  <a:t>Research Spend in 2009$</a:t>
                </a:r>
              </a:p>
            </c:rich>
          </c:tx>
          <c:layout>
            <c:manualLayout>
              <c:xMode val="edge"/>
              <c:yMode val="edge"/>
              <c:x val="2.2188603126576039E-2"/>
              <c:y val="0.25391930075726182"/>
            </c:manualLayout>
          </c:layout>
        </c:title>
        <c:numFmt formatCode="&quot;$&quot;#,##0;[Red]\-&quot;$&quot;#,##0" sourceLinked="1"/>
        <c:tickLblPos val="nextTo"/>
        <c:crossAx val="154838528"/>
        <c:crosses val="autoZero"/>
        <c:crossBetween val="between"/>
      </c:valAx>
      <c:spPr>
        <a:scene3d>
          <a:camera prst="orthographicFront"/>
          <a:lightRig rig="threePt" dir="t"/>
        </a:scene3d>
        <a:sp3d>
          <a:bevelT/>
        </a:sp3d>
      </c:spPr>
    </c:plotArea>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AU"/>
  <c:clrMapOvr bg1="lt1" tx1="dk1" bg2="lt2" tx2="dk2" accent1="accent1" accent2="accent2" accent3="accent3" accent4="accent4" accent5="accent5" accent6="accent6" hlink="hlink" folHlink="folHlink"/>
  <c:chart>
    <c:autoTitleDeleted val="1"/>
    <c:view3D>
      <c:hPercent val="118"/>
      <c:depthPercent val="100"/>
      <c:rAngAx val="1"/>
    </c:view3D>
    <c:floor>
      <c:spPr>
        <a:noFill/>
        <a:ln w="9525">
          <a:noFill/>
        </a:ln>
      </c:spPr>
    </c:floor>
    <c:sideWall>
      <c:spPr>
        <a:noFill/>
        <a:ln w="25400">
          <a:noFill/>
        </a:ln>
      </c:spPr>
    </c:sideWall>
    <c:backWall>
      <c:spPr>
        <a:noFill/>
        <a:ln w="25400">
          <a:noFill/>
        </a:ln>
      </c:spPr>
    </c:backWall>
    <c:plotArea>
      <c:layout>
        <c:manualLayout>
          <c:layoutTarget val="inner"/>
          <c:xMode val="edge"/>
          <c:yMode val="edge"/>
          <c:x val="0.36666201023398398"/>
          <c:y val="4.2979185922758796E-2"/>
          <c:w val="0.60972554315612193"/>
          <c:h val="0.7915767934669582"/>
        </c:manualLayout>
      </c:layout>
      <c:bar3DChart>
        <c:barDir val="bar"/>
        <c:grouping val="stacked"/>
        <c:ser>
          <c:idx val="1"/>
          <c:order val="0"/>
          <c:tx>
            <c:strRef>
              <c:f>'1990-2010'!$W$2</c:f>
              <c:strCache>
                <c:ptCount val="1"/>
                <c:pt idx="0">
                  <c:v>Values Projects in 2010$ based on type</c:v>
                </c:pt>
              </c:strCache>
            </c:strRef>
          </c:tx>
          <c:spPr>
            <a:solidFill>
              <a:srgbClr val="000000"/>
            </a:solidFill>
            <a:ln w="25400">
              <a:noFill/>
            </a:ln>
          </c:spPr>
          <c:dLbls>
            <c:dLbl>
              <c:idx val="0"/>
              <c:layout/>
              <c:tx>
                <c:rich>
                  <a:bodyPr/>
                  <a:lstStyle/>
                  <a:p>
                    <a:r>
                      <a:rPr lang="en-AU"/>
                      <a:t>16.0%</a:t>
                    </a:r>
                  </a:p>
                </c:rich>
              </c:tx>
            </c:dLbl>
            <c:dLbl>
              <c:idx val="1"/>
              <c:layout/>
              <c:tx>
                <c:rich>
                  <a:bodyPr/>
                  <a:lstStyle/>
                  <a:p>
                    <a:r>
                      <a:rPr lang="en-AU"/>
                      <a:t>39.7%</a:t>
                    </a:r>
                  </a:p>
                </c:rich>
              </c:tx>
            </c:dLbl>
            <c:dLbl>
              <c:idx val="2"/>
              <c:layout>
                <c:manualLayout>
                  <c:x val="2.2048194432770406E-2"/>
                  <c:y val="-3.4473159734700652E-3"/>
                </c:manualLayout>
              </c:layout>
              <c:tx>
                <c:rich>
                  <a:bodyPr/>
                  <a:lstStyle/>
                  <a:p>
                    <a:r>
                      <a:rPr lang="en-AU"/>
                      <a:t>2.4%</a:t>
                    </a:r>
                  </a:p>
                </c:rich>
              </c:tx>
            </c:dLbl>
            <c:dLbl>
              <c:idx val="3"/>
              <c:layout/>
              <c:tx>
                <c:rich>
                  <a:bodyPr/>
                  <a:lstStyle/>
                  <a:p>
                    <a:r>
                      <a:rPr lang="en-AU"/>
                      <a:t>31.2%</a:t>
                    </a:r>
                  </a:p>
                </c:rich>
              </c:tx>
            </c:dLbl>
            <c:dLbl>
              <c:idx val="4"/>
              <c:layout/>
              <c:tx>
                <c:rich>
                  <a:bodyPr/>
                  <a:lstStyle/>
                  <a:p>
                    <a:r>
                      <a:rPr lang="en-AU"/>
                      <a:t>10.8%</a:t>
                    </a:r>
                  </a:p>
                </c:rich>
              </c:tx>
            </c:dLbl>
            <c:spPr>
              <a:noFill/>
              <a:ln w="25400">
                <a:noFill/>
              </a:ln>
            </c:spPr>
            <c:txPr>
              <a:bodyPr/>
              <a:lstStyle/>
              <a:p>
                <a:pPr>
                  <a:defRPr sz="800" b="0" i="0" u="none" strike="noStrike" baseline="0">
                    <a:solidFill>
                      <a:srgbClr val="FFFFFF"/>
                    </a:solidFill>
                    <a:latin typeface="Arial"/>
                    <a:ea typeface="Arial"/>
                    <a:cs typeface="Arial"/>
                  </a:defRPr>
                </a:pPr>
                <a:endParaRPr lang="en-US"/>
              </a:p>
            </c:txPr>
            <c:showVal val="1"/>
          </c:dLbls>
          <c:cat>
            <c:strRef>
              <c:f>'1990-2010'!$W$3:$AA$3</c:f>
              <c:strCache>
                <c:ptCount val="5"/>
                <c:pt idx="0">
                  <c:v>Regional studies</c:v>
                </c:pt>
                <c:pt idx="1">
                  <c:v>Technology/ technique developments</c:v>
                </c:pt>
                <c:pt idx="2">
                  <c:v>Data compilations</c:v>
                </c:pt>
                <c:pt idx="3">
                  <c:v>Ore deposit &amp; model studies</c:v>
                </c:pt>
                <c:pt idx="4">
                  <c:v>Generic</c:v>
                </c:pt>
              </c:strCache>
            </c:strRef>
          </c:cat>
          <c:val>
            <c:numRef>
              <c:f>'1990-2010'!$W$140:$AA$140</c:f>
              <c:numCache>
                <c:formatCode>0.0</c:formatCode>
                <c:ptCount val="5"/>
                <c:pt idx="0">
                  <c:v>16.781914122360124</c:v>
                </c:pt>
                <c:pt idx="1">
                  <c:v>38.909113047191013</c:v>
                </c:pt>
                <c:pt idx="2">
                  <c:v>4.5047414892852693</c:v>
                </c:pt>
                <c:pt idx="3">
                  <c:v>27.523168463820834</c:v>
                </c:pt>
                <c:pt idx="4">
                  <c:v>12.281062877342878</c:v>
                </c:pt>
              </c:numCache>
            </c:numRef>
          </c:val>
        </c:ser>
        <c:shape val="box"/>
        <c:axId val="155652096"/>
        <c:axId val="155653632"/>
        <c:axId val="0"/>
      </c:bar3DChart>
      <c:catAx>
        <c:axId val="155652096"/>
        <c:scaling>
          <c:orientation val="minMax"/>
        </c:scaling>
        <c:axPos val="l"/>
        <c:numFmt formatCode="#,##0" sourceLinked="1"/>
        <c:tickLblPos val="low"/>
        <c:spPr>
          <a:ln w="3175">
            <a:solidFill>
              <a:srgbClr val="000000"/>
            </a:solidFill>
            <a:prstDash val="solid"/>
          </a:ln>
        </c:spPr>
        <c:txPr>
          <a:bodyPr rot="0" vert="horz"/>
          <a:lstStyle/>
          <a:p>
            <a:pPr>
              <a:defRPr sz="1100" b="1" i="0" u="none" strike="noStrike" baseline="0">
                <a:solidFill>
                  <a:schemeClr val="bg2"/>
                </a:solidFill>
                <a:latin typeface="Arial"/>
                <a:ea typeface="Arial"/>
                <a:cs typeface="Arial"/>
              </a:defRPr>
            </a:pPr>
            <a:endParaRPr lang="en-US"/>
          </a:p>
        </c:txPr>
        <c:crossAx val="155653632"/>
        <c:crossesAt val="0"/>
        <c:auto val="1"/>
        <c:lblAlgn val="ctr"/>
        <c:lblOffset val="100"/>
        <c:tickLblSkip val="1"/>
        <c:tickMarkSkip val="1"/>
      </c:catAx>
      <c:valAx>
        <c:axId val="155653632"/>
        <c:scaling>
          <c:orientation val="minMax"/>
          <c:max val="50"/>
          <c:min val="0"/>
        </c:scaling>
        <c:axPos val="b"/>
        <c:title>
          <c:tx>
            <c:rich>
              <a:bodyPr/>
              <a:lstStyle/>
              <a:p>
                <a:pPr>
                  <a:defRPr sz="900" b="1" i="0" u="none" strike="noStrike" baseline="0">
                    <a:solidFill>
                      <a:schemeClr val="bg2"/>
                    </a:solidFill>
                    <a:latin typeface="Arial"/>
                    <a:ea typeface="Arial"/>
                    <a:cs typeface="Arial"/>
                  </a:defRPr>
                </a:pPr>
                <a:r>
                  <a:rPr lang="en-AU" sz="900">
                    <a:solidFill>
                      <a:schemeClr val="bg2"/>
                    </a:solidFill>
                  </a:rPr>
                  <a:t>Percentage</a:t>
                </a:r>
              </a:p>
            </c:rich>
          </c:tx>
          <c:layout>
            <c:manualLayout>
              <c:xMode val="edge"/>
              <c:yMode val="edge"/>
              <c:x val="0.59476834189631156"/>
              <c:y val="0.82329875642527728"/>
            </c:manualLayout>
          </c:layout>
          <c:spPr>
            <a:noFill/>
            <a:ln w="25400">
              <a:noFill/>
            </a:ln>
          </c:spPr>
        </c:title>
        <c:numFmt formatCode="General" sourceLinked="0"/>
        <c:tickLblPos val="nextTo"/>
        <c:spPr>
          <a:ln w="3175">
            <a:solidFill>
              <a:srgbClr val="000000"/>
            </a:solidFill>
            <a:prstDash val="solid"/>
          </a:ln>
        </c:spPr>
        <c:txPr>
          <a:bodyPr rot="0" vert="horz"/>
          <a:lstStyle/>
          <a:p>
            <a:pPr>
              <a:defRPr sz="850" b="1" i="0" u="none" strike="noStrike" baseline="0">
                <a:solidFill>
                  <a:schemeClr val="bg2"/>
                </a:solidFill>
                <a:latin typeface="Arial"/>
                <a:ea typeface="Arial"/>
                <a:cs typeface="Arial"/>
              </a:defRPr>
            </a:pPr>
            <a:endParaRPr lang="en-US"/>
          </a:p>
        </c:txPr>
        <c:crossAx val="155652096"/>
        <c:crosses val="autoZero"/>
        <c:crossBetween val="between"/>
        <c:majorUnit val="10"/>
        <c:minorUnit val="1"/>
      </c:valAx>
      <c:spPr>
        <a:noFill/>
        <a:ln w="25400">
          <a:noFill/>
        </a:ln>
      </c:spPr>
    </c:plotArea>
    <c:plotVisOnly val="1"/>
    <c:dispBlanksAs val="gap"/>
  </c:chart>
  <c:spPr>
    <a:solidFill>
      <a:schemeClr val="bg1">
        <a:lumMod val="85000"/>
      </a:schemeClr>
    </a:solidFill>
    <a:ln w="3175">
      <a:solidFill>
        <a:srgbClr val="000000"/>
      </a:solidFill>
      <a:prstDash val="solid"/>
    </a:ln>
  </c:spPr>
  <c:txPr>
    <a:bodyPr/>
    <a:lstStyle/>
    <a:p>
      <a:pPr>
        <a:defRPr sz="1050" b="0" i="0" u="none" strike="noStrike" baseline="0">
          <a:solidFill>
            <a:srgbClr val="000000"/>
          </a:solidFill>
          <a:latin typeface="Arial"/>
          <a:ea typeface="Arial"/>
          <a:cs typeface="Arial"/>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AU"/>
  <c:clrMapOvr bg1="lt1" tx1="dk1" bg2="lt2" tx2="dk2" accent1="accent1" accent2="accent2" accent3="accent3" accent4="accent4" accent5="accent5" accent6="accent6" hlink="hlink" folHlink="folHlink"/>
  <c:chart>
    <c:plotArea>
      <c:layout>
        <c:manualLayout>
          <c:layoutTarget val="inner"/>
          <c:xMode val="edge"/>
          <c:yMode val="edge"/>
          <c:x val="8.4488407699037621E-2"/>
          <c:y val="5.1400554097404488E-2"/>
          <c:w val="0.87304068241470556"/>
          <c:h val="0.79822506561679785"/>
        </c:manualLayout>
      </c:layout>
      <c:barChart>
        <c:barDir val="col"/>
        <c:grouping val="clustered"/>
        <c:ser>
          <c:idx val="0"/>
          <c:order val="0"/>
          <c:tx>
            <c:strRef>
              <c:f>Sheet1!$B$4</c:f>
              <c:strCache>
                <c:ptCount val="1"/>
                <c:pt idx="0">
                  <c:v>No.  of members</c:v>
                </c:pt>
              </c:strCache>
            </c:strRef>
          </c:tx>
          <c:cat>
            <c:strRef>
              <c:f>Sheet1!$A$5:$A$9</c:f>
              <c:strCache>
                <c:ptCount val="5"/>
                <c:pt idx="0">
                  <c:v>Africa </c:v>
                </c:pt>
                <c:pt idx="1">
                  <c:v>Australia </c:v>
                </c:pt>
                <c:pt idx="2">
                  <c:v>Europe </c:v>
                </c:pt>
                <c:pt idx="3">
                  <c:v>N. America </c:v>
                </c:pt>
                <c:pt idx="4">
                  <c:v>S. America </c:v>
                </c:pt>
              </c:strCache>
            </c:strRef>
          </c:cat>
          <c:val>
            <c:numRef>
              <c:f>Sheet1!$B$5:$B$9</c:f>
              <c:numCache>
                <c:formatCode>General</c:formatCode>
                <c:ptCount val="5"/>
                <c:pt idx="0">
                  <c:v>8</c:v>
                </c:pt>
                <c:pt idx="1">
                  <c:v>32</c:v>
                </c:pt>
                <c:pt idx="2">
                  <c:v>7</c:v>
                </c:pt>
                <c:pt idx="3">
                  <c:v>10</c:v>
                </c:pt>
                <c:pt idx="4">
                  <c:v>6</c:v>
                </c:pt>
              </c:numCache>
            </c:numRef>
          </c:val>
        </c:ser>
        <c:ser>
          <c:idx val="2"/>
          <c:order val="1"/>
          <c:tx>
            <c:strRef>
              <c:f>Sheet1!$E$4</c:f>
              <c:strCache>
                <c:ptCount val="1"/>
                <c:pt idx="0">
                  <c:v>% of membership revenue </c:v>
                </c:pt>
              </c:strCache>
            </c:strRef>
          </c:tx>
          <c:cat>
            <c:strRef>
              <c:f>Sheet1!$A$5:$A$9</c:f>
              <c:strCache>
                <c:ptCount val="5"/>
                <c:pt idx="0">
                  <c:v>Africa </c:v>
                </c:pt>
                <c:pt idx="1">
                  <c:v>Australia </c:v>
                </c:pt>
                <c:pt idx="2">
                  <c:v>Europe </c:v>
                </c:pt>
                <c:pt idx="3">
                  <c:v>N. America </c:v>
                </c:pt>
                <c:pt idx="4">
                  <c:v>S. America </c:v>
                </c:pt>
              </c:strCache>
            </c:strRef>
          </c:cat>
          <c:val>
            <c:numRef>
              <c:f>Sheet1!$E$5:$E$9</c:f>
              <c:numCache>
                <c:formatCode>General</c:formatCode>
                <c:ptCount val="5"/>
                <c:pt idx="0">
                  <c:v>16</c:v>
                </c:pt>
                <c:pt idx="1">
                  <c:v>38.1</c:v>
                </c:pt>
                <c:pt idx="2">
                  <c:v>11.2</c:v>
                </c:pt>
                <c:pt idx="3">
                  <c:v>23.5</c:v>
                </c:pt>
                <c:pt idx="4">
                  <c:v>11.2</c:v>
                </c:pt>
              </c:numCache>
            </c:numRef>
          </c:val>
        </c:ser>
        <c:axId val="155811840"/>
        <c:axId val="155813376"/>
      </c:barChart>
      <c:catAx>
        <c:axId val="155811840"/>
        <c:scaling>
          <c:orientation val="minMax"/>
        </c:scaling>
        <c:axPos val="b"/>
        <c:tickLblPos val="nextTo"/>
        <c:crossAx val="155813376"/>
        <c:crosses val="autoZero"/>
        <c:auto val="1"/>
        <c:lblAlgn val="ctr"/>
        <c:lblOffset val="100"/>
      </c:catAx>
      <c:valAx>
        <c:axId val="155813376"/>
        <c:scaling>
          <c:orientation val="minMax"/>
          <c:max val="40"/>
        </c:scaling>
        <c:axPos val="l"/>
        <c:majorGridlines>
          <c:spPr>
            <a:ln>
              <a:prstDash val="sysDot"/>
            </a:ln>
          </c:spPr>
        </c:majorGridlines>
        <c:numFmt formatCode="General" sourceLinked="1"/>
        <c:tickLblPos val="nextTo"/>
        <c:crossAx val="155811840"/>
        <c:crosses val="autoZero"/>
        <c:crossBetween val="between"/>
      </c:valAx>
    </c:plotArea>
    <c:legend>
      <c:legendPos val="r"/>
      <c:layout>
        <c:manualLayout>
          <c:xMode val="edge"/>
          <c:yMode val="edge"/>
          <c:x val="0.56308464566929162"/>
          <c:y val="6.9060586176727973E-2"/>
          <c:w val="0.38333333333333336"/>
          <c:h val="0.16743438320210133"/>
        </c:manualLayout>
      </c:layout>
    </c:legend>
    <c:plotVisOnly val="1"/>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AU"/>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488407699037621E-2"/>
          <c:y val="4.6655365995916957E-2"/>
          <c:w val="0.8776935695538105"/>
          <c:h val="0.74646580635754212"/>
        </c:manualLayout>
      </c:layout>
      <c:barChart>
        <c:barDir val="col"/>
        <c:grouping val="clustered"/>
        <c:ser>
          <c:idx val="1"/>
          <c:order val="0"/>
          <c:tx>
            <c:strRef>
              <c:f>Sheet1!$C$26</c:f>
              <c:strCache>
                <c:ptCount val="1"/>
                <c:pt idx="0">
                  <c:v>% to total research spend</c:v>
                </c:pt>
              </c:strCache>
            </c:strRef>
          </c:tx>
          <c:cat>
            <c:strRef>
              <c:f>Sheet1!$A$27:$A$31</c:f>
              <c:strCache>
                <c:ptCount val="5"/>
                <c:pt idx="0">
                  <c:v>Africa </c:v>
                </c:pt>
                <c:pt idx="1">
                  <c:v>Australia </c:v>
                </c:pt>
                <c:pt idx="2">
                  <c:v>Europe </c:v>
                </c:pt>
                <c:pt idx="3">
                  <c:v>N. America </c:v>
                </c:pt>
                <c:pt idx="4">
                  <c:v>S. America </c:v>
                </c:pt>
              </c:strCache>
            </c:strRef>
          </c:cat>
          <c:val>
            <c:numRef>
              <c:f>Sheet1!$C$27:$C$31</c:f>
              <c:numCache>
                <c:formatCode>General</c:formatCode>
                <c:ptCount val="5"/>
                <c:pt idx="0">
                  <c:v>5</c:v>
                </c:pt>
                <c:pt idx="1">
                  <c:v>80</c:v>
                </c:pt>
                <c:pt idx="2">
                  <c:v>7</c:v>
                </c:pt>
                <c:pt idx="3">
                  <c:v>6</c:v>
                </c:pt>
                <c:pt idx="4">
                  <c:v>2</c:v>
                </c:pt>
              </c:numCache>
            </c:numRef>
          </c:val>
        </c:ser>
        <c:axId val="155977600"/>
        <c:axId val="155979136"/>
      </c:barChart>
      <c:catAx>
        <c:axId val="155977600"/>
        <c:scaling>
          <c:orientation val="minMax"/>
        </c:scaling>
        <c:axPos val="b"/>
        <c:tickLblPos val="nextTo"/>
        <c:crossAx val="155979136"/>
        <c:crosses val="autoZero"/>
        <c:auto val="1"/>
        <c:lblAlgn val="ctr"/>
        <c:lblOffset val="100"/>
      </c:catAx>
      <c:valAx>
        <c:axId val="155979136"/>
        <c:scaling>
          <c:orientation val="minMax"/>
        </c:scaling>
        <c:axPos val="l"/>
        <c:majorGridlines>
          <c:spPr>
            <a:ln>
              <a:solidFill>
                <a:schemeClr val="accent1"/>
              </a:solidFill>
              <a:prstDash val="sysDot"/>
            </a:ln>
          </c:spPr>
        </c:majorGridlines>
        <c:numFmt formatCode="General" sourceLinked="1"/>
        <c:tickLblPos val="nextTo"/>
        <c:crossAx val="155977600"/>
        <c:crosses val="autoZero"/>
        <c:crossBetween val="between"/>
      </c:valAx>
    </c:plotArea>
    <c:legend>
      <c:legendPos val="r"/>
      <c:layout>
        <c:manualLayout>
          <c:xMode val="edge"/>
          <c:yMode val="edge"/>
          <c:x val="0.50384864391951345"/>
          <c:y val="0.12706510644502791"/>
          <c:w val="0.41559580052493444"/>
          <c:h val="8.3717191601050026E-2"/>
        </c:manualLayout>
      </c:layout>
    </c:legend>
    <c:plotVisOnly val="1"/>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9C3A25-89FF-42ED-AB9F-5C80A4D3B2C1}" type="doc">
      <dgm:prSet loTypeId="urn:microsoft.com/office/officeart/2005/8/layout/radial1" loCatId="relationship" qsTypeId="urn:microsoft.com/office/officeart/2005/8/quickstyle/simple1" qsCatId="simple" csTypeId="urn:microsoft.com/office/officeart/2005/8/colors/accent1_2" csCatId="accent1" phldr="1"/>
      <dgm:spPr/>
    </dgm:pt>
    <dgm:pt modelId="{BE929CCB-A5D6-4FF6-9064-817054C53A8B}">
      <dgm:prSet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cap="none" normalizeH="0" baseline="0" dirty="0" smtClean="0">
              <a:ln>
                <a:noFill/>
              </a:ln>
              <a:solidFill>
                <a:schemeClr val="bg2"/>
              </a:solidFill>
              <a:effectLst/>
              <a:latin typeface="Arial" charset="0"/>
            </a:rPr>
            <a:t>Project outcomes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cap="none" normalizeH="0" baseline="0" dirty="0" smtClean="0">
              <a:ln>
                <a:noFill/>
              </a:ln>
              <a:solidFill>
                <a:schemeClr val="bg2"/>
              </a:solidFill>
              <a:effectLst/>
              <a:latin typeface="Arial" charset="0"/>
            </a:rPr>
            <a:t>that focus on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cap="none" normalizeH="0" baseline="0" dirty="0" smtClean="0">
              <a:ln>
                <a:noFill/>
              </a:ln>
              <a:solidFill>
                <a:schemeClr val="bg2"/>
              </a:solidFill>
              <a:effectLst/>
              <a:latin typeface="Arial" charset="0"/>
            </a:rPr>
            <a:t>industry problems /needs</a:t>
          </a:r>
        </a:p>
      </dgm:t>
    </dgm:pt>
    <dgm:pt modelId="{6CB857A9-BD08-4839-9AB9-37E180E2EC08}" type="parTrans" cxnId="{324F028D-B65C-4C02-A752-96326744E683}">
      <dgm:prSet/>
      <dgm:spPr/>
      <dgm:t>
        <a:bodyPr/>
        <a:lstStyle/>
        <a:p>
          <a:endParaRPr lang="en-AU"/>
        </a:p>
      </dgm:t>
    </dgm:pt>
    <dgm:pt modelId="{0EE242FF-BE55-4797-BA00-373D3BF20FDE}" type="sibTrans" cxnId="{324F028D-B65C-4C02-A752-96326744E683}">
      <dgm:prSet/>
      <dgm:spPr/>
      <dgm:t>
        <a:bodyPr/>
        <a:lstStyle/>
        <a:p>
          <a:endParaRPr lang="en-AU"/>
        </a:p>
      </dgm:t>
    </dgm:pt>
    <dgm:pt modelId="{87175831-9B54-446B-8DE0-CF4716E09360}">
      <dgm:prSet/>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Shared risks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 &amp; benefits</a:t>
          </a:r>
        </a:p>
      </dgm:t>
    </dgm:pt>
    <dgm:pt modelId="{2234BBE2-6046-4D50-991D-BD19FD6B4093}" type="parTrans" cxnId="{FAD88E43-4C12-4E4F-9E61-148FF1D96F6B}">
      <dgm:prSet/>
      <dgm:spPr/>
      <dgm:t>
        <a:bodyPr/>
        <a:lstStyle/>
        <a:p>
          <a:endParaRPr lang="en-AU"/>
        </a:p>
      </dgm:t>
    </dgm:pt>
    <dgm:pt modelId="{07B3B67B-6951-4122-960C-1AE236FFD105}" type="sibTrans" cxnId="{FAD88E43-4C12-4E4F-9E61-148FF1D96F6B}">
      <dgm:prSet/>
      <dgm:spPr/>
      <dgm:t>
        <a:bodyPr/>
        <a:lstStyle/>
        <a:p>
          <a:endParaRPr lang="en-AU"/>
        </a:p>
      </dgm:t>
    </dgm:pt>
    <dgm:pt modelId="{7ACAB420-2FF8-422A-BBBC-AA1029930366}">
      <dgm:prSet/>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Provides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opportunities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for networking</a:t>
          </a:r>
        </a:p>
      </dgm:t>
    </dgm:pt>
    <dgm:pt modelId="{0E552F61-6E3C-434D-A7B5-BB24DD00760B}" type="parTrans" cxnId="{4758F722-4B10-4E8B-AE96-CADD422D1620}">
      <dgm:prSet/>
      <dgm:spPr/>
      <dgm:t>
        <a:bodyPr/>
        <a:lstStyle/>
        <a:p>
          <a:endParaRPr lang="en-AU"/>
        </a:p>
      </dgm:t>
    </dgm:pt>
    <dgm:pt modelId="{A25250D0-17EF-4531-86B8-F3066CF658E1}" type="sibTrans" cxnId="{4758F722-4B10-4E8B-AE96-CADD422D1620}">
      <dgm:prSet/>
      <dgm:spPr/>
      <dgm:t>
        <a:bodyPr/>
        <a:lstStyle/>
        <a:p>
          <a:endParaRPr lang="en-AU"/>
        </a:p>
      </dgm:t>
    </dgm:pt>
    <dgm:pt modelId="{48C19E9D-F602-43EE-905B-DA5A65781A9C}">
      <dgm:prSet/>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Supports &amp; sustains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local R&amp;D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bg2"/>
              </a:solidFill>
              <a:effectLst/>
              <a:latin typeface="Arial" charset="0"/>
            </a:rPr>
            <a:t>capacity &amp; infrastructure</a:t>
          </a:r>
        </a:p>
      </dgm:t>
    </dgm:pt>
    <dgm:pt modelId="{93991CCB-0185-4962-A54B-822C6DA32219}" type="parTrans" cxnId="{EE226DB6-2E8D-4827-9083-FEBCDFB77116}">
      <dgm:prSet/>
      <dgm:spPr/>
      <dgm:t>
        <a:bodyPr/>
        <a:lstStyle/>
        <a:p>
          <a:endParaRPr lang="en-AU"/>
        </a:p>
      </dgm:t>
    </dgm:pt>
    <dgm:pt modelId="{443CB600-55F6-40D1-8ECC-C52F42843887}" type="sibTrans" cxnId="{EE226DB6-2E8D-4827-9083-FEBCDFB77116}">
      <dgm:prSet/>
      <dgm:spPr/>
      <dgm:t>
        <a:bodyPr/>
        <a:lstStyle/>
        <a:p>
          <a:endParaRPr lang="en-AU"/>
        </a:p>
      </dgm:t>
    </dgm:pt>
    <dgm:pt modelId="{E4896E9A-9DB5-4B55-9A3C-8A6BC1CB61D5}" type="pres">
      <dgm:prSet presAssocID="{B69C3A25-89FF-42ED-AB9F-5C80A4D3B2C1}" presName="cycle" presStyleCnt="0">
        <dgm:presLayoutVars>
          <dgm:chMax val="1"/>
          <dgm:dir/>
          <dgm:animLvl val="ctr"/>
          <dgm:resizeHandles val="exact"/>
        </dgm:presLayoutVars>
      </dgm:prSet>
      <dgm:spPr/>
    </dgm:pt>
    <dgm:pt modelId="{AFE091CB-5514-40DF-BA60-F3FC18EBBD5B}" type="pres">
      <dgm:prSet presAssocID="{BE929CCB-A5D6-4FF6-9064-817054C53A8B}" presName="centerShape" presStyleLbl="node0" presStyleIdx="0" presStyleCnt="1" custLinFactNeighborY="-2275"/>
      <dgm:spPr/>
      <dgm:t>
        <a:bodyPr/>
        <a:lstStyle/>
        <a:p>
          <a:endParaRPr lang="en-AU"/>
        </a:p>
      </dgm:t>
    </dgm:pt>
    <dgm:pt modelId="{978EA6C8-7199-40C0-B521-DBC80A26F3C2}" type="pres">
      <dgm:prSet presAssocID="{2234BBE2-6046-4D50-991D-BD19FD6B4093}" presName="Name9" presStyleLbl="parChTrans1D2" presStyleIdx="0" presStyleCnt="3"/>
      <dgm:spPr/>
      <dgm:t>
        <a:bodyPr/>
        <a:lstStyle/>
        <a:p>
          <a:endParaRPr lang="en-AU"/>
        </a:p>
      </dgm:t>
    </dgm:pt>
    <dgm:pt modelId="{78678372-5CF2-4A0B-B110-3C8AEE01A769}" type="pres">
      <dgm:prSet presAssocID="{2234BBE2-6046-4D50-991D-BD19FD6B4093}" presName="connTx" presStyleLbl="parChTrans1D2" presStyleIdx="0" presStyleCnt="3"/>
      <dgm:spPr/>
      <dgm:t>
        <a:bodyPr/>
        <a:lstStyle/>
        <a:p>
          <a:endParaRPr lang="en-AU"/>
        </a:p>
      </dgm:t>
    </dgm:pt>
    <dgm:pt modelId="{695E7A05-7BDA-4672-AACD-1B6448A79940}" type="pres">
      <dgm:prSet presAssocID="{87175831-9B54-446B-8DE0-CF4716E09360}" presName="node" presStyleLbl="node1" presStyleIdx="0" presStyleCnt="3">
        <dgm:presLayoutVars>
          <dgm:bulletEnabled val="1"/>
        </dgm:presLayoutVars>
      </dgm:prSet>
      <dgm:spPr/>
      <dgm:t>
        <a:bodyPr/>
        <a:lstStyle/>
        <a:p>
          <a:endParaRPr lang="en-AU"/>
        </a:p>
      </dgm:t>
    </dgm:pt>
    <dgm:pt modelId="{D635390E-D36D-467F-A14C-BE07AFCDCCC4}" type="pres">
      <dgm:prSet presAssocID="{0E552F61-6E3C-434D-A7B5-BB24DD00760B}" presName="Name9" presStyleLbl="parChTrans1D2" presStyleIdx="1" presStyleCnt="3"/>
      <dgm:spPr/>
      <dgm:t>
        <a:bodyPr/>
        <a:lstStyle/>
        <a:p>
          <a:endParaRPr lang="en-AU"/>
        </a:p>
      </dgm:t>
    </dgm:pt>
    <dgm:pt modelId="{EC45C443-0936-4FED-B4C1-27E905B7DC21}" type="pres">
      <dgm:prSet presAssocID="{0E552F61-6E3C-434D-A7B5-BB24DD00760B}" presName="connTx" presStyleLbl="parChTrans1D2" presStyleIdx="1" presStyleCnt="3"/>
      <dgm:spPr/>
      <dgm:t>
        <a:bodyPr/>
        <a:lstStyle/>
        <a:p>
          <a:endParaRPr lang="en-AU"/>
        </a:p>
      </dgm:t>
    </dgm:pt>
    <dgm:pt modelId="{64697BB6-58E1-4712-877A-F50CB1D488EA}" type="pres">
      <dgm:prSet presAssocID="{7ACAB420-2FF8-422A-BBBC-AA1029930366}" presName="node" presStyleLbl="node1" presStyleIdx="1" presStyleCnt="3">
        <dgm:presLayoutVars>
          <dgm:bulletEnabled val="1"/>
        </dgm:presLayoutVars>
      </dgm:prSet>
      <dgm:spPr/>
      <dgm:t>
        <a:bodyPr/>
        <a:lstStyle/>
        <a:p>
          <a:endParaRPr lang="en-AU"/>
        </a:p>
      </dgm:t>
    </dgm:pt>
    <dgm:pt modelId="{E03422AD-D781-4D0F-B1ED-10734107FF49}" type="pres">
      <dgm:prSet presAssocID="{93991CCB-0185-4962-A54B-822C6DA32219}" presName="Name9" presStyleLbl="parChTrans1D2" presStyleIdx="2" presStyleCnt="3"/>
      <dgm:spPr/>
      <dgm:t>
        <a:bodyPr/>
        <a:lstStyle/>
        <a:p>
          <a:endParaRPr lang="en-AU"/>
        </a:p>
      </dgm:t>
    </dgm:pt>
    <dgm:pt modelId="{05AC6873-CB92-4588-A6E5-7FAE9F239DC6}" type="pres">
      <dgm:prSet presAssocID="{93991CCB-0185-4962-A54B-822C6DA32219}" presName="connTx" presStyleLbl="parChTrans1D2" presStyleIdx="2" presStyleCnt="3"/>
      <dgm:spPr/>
      <dgm:t>
        <a:bodyPr/>
        <a:lstStyle/>
        <a:p>
          <a:endParaRPr lang="en-AU"/>
        </a:p>
      </dgm:t>
    </dgm:pt>
    <dgm:pt modelId="{DD40DD8E-763F-48CE-83FE-D33ECF8EF6D0}" type="pres">
      <dgm:prSet presAssocID="{48C19E9D-F602-43EE-905B-DA5A65781A9C}" presName="node" presStyleLbl="node1" presStyleIdx="2" presStyleCnt="3">
        <dgm:presLayoutVars>
          <dgm:bulletEnabled val="1"/>
        </dgm:presLayoutVars>
      </dgm:prSet>
      <dgm:spPr/>
      <dgm:t>
        <a:bodyPr/>
        <a:lstStyle/>
        <a:p>
          <a:endParaRPr lang="en-AU"/>
        </a:p>
      </dgm:t>
    </dgm:pt>
  </dgm:ptLst>
  <dgm:cxnLst>
    <dgm:cxn modelId="{324F028D-B65C-4C02-A752-96326744E683}" srcId="{B69C3A25-89FF-42ED-AB9F-5C80A4D3B2C1}" destId="{BE929CCB-A5D6-4FF6-9064-817054C53A8B}" srcOrd="0" destOrd="0" parTransId="{6CB857A9-BD08-4839-9AB9-37E180E2EC08}" sibTransId="{0EE242FF-BE55-4797-BA00-373D3BF20FDE}"/>
    <dgm:cxn modelId="{54A47573-05DC-464B-818D-71CCABDA0B49}" type="presOf" srcId="{93991CCB-0185-4962-A54B-822C6DA32219}" destId="{E03422AD-D781-4D0F-B1ED-10734107FF49}" srcOrd="0" destOrd="0" presId="urn:microsoft.com/office/officeart/2005/8/layout/radial1"/>
    <dgm:cxn modelId="{41A9204F-B8B9-421F-8DDC-BA9F0F9F2BF2}" type="presOf" srcId="{0E552F61-6E3C-434D-A7B5-BB24DD00760B}" destId="{D635390E-D36D-467F-A14C-BE07AFCDCCC4}" srcOrd="0" destOrd="0" presId="urn:microsoft.com/office/officeart/2005/8/layout/radial1"/>
    <dgm:cxn modelId="{42C0DE69-5712-4137-8D82-4D2C1F2B24B3}" type="presOf" srcId="{48C19E9D-F602-43EE-905B-DA5A65781A9C}" destId="{DD40DD8E-763F-48CE-83FE-D33ECF8EF6D0}" srcOrd="0" destOrd="0" presId="urn:microsoft.com/office/officeart/2005/8/layout/radial1"/>
    <dgm:cxn modelId="{F9DA0B78-10D1-45EF-B95E-B9F9C0B25022}" type="presOf" srcId="{2234BBE2-6046-4D50-991D-BD19FD6B4093}" destId="{78678372-5CF2-4A0B-B110-3C8AEE01A769}" srcOrd="1" destOrd="0" presId="urn:microsoft.com/office/officeart/2005/8/layout/radial1"/>
    <dgm:cxn modelId="{FAD88E43-4C12-4E4F-9E61-148FF1D96F6B}" srcId="{BE929CCB-A5D6-4FF6-9064-817054C53A8B}" destId="{87175831-9B54-446B-8DE0-CF4716E09360}" srcOrd="0" destOrd="0" parTransId="{2234BBE2-6046-4D50-991D-BD19FD6B4093}" sibTransId="{07B3B67B-6951-4122-960C-1AE236FFD105}"/>
    <dgm:cxn modelId="{789D9FD8-5B1F-4CB9-BEB4-B8E54850AE32}" type="presOf" srcId="{B69C3A25-89FF-42ED-AB9F-5C80A4D3B2C1}" destId="{E4896E9A-9DB5-4B55-9A3C-8A6BC1CB61D5}" srcOrd="0" destOrd="0" presId="urn:microsoft.com/office/officeart/2005/8/layout/radial1"/>
    <dgm:cxn modelId="{4758F722-4B10-4E8B-AE96-CADD422D1620}" srcId="{BE929CCB-A5D6-4FF6-9064-817054C53A8B}" destId="{7ACAB420-2FF8-422A-BBBC-AA1029930366}" srcOrd="1" destOrd="0" parTransId="{0E552F61-6E3C-434D-A7B5-BB24DD00760B}" sibTransId="{A25250D0-17EF-4531-86B8-F3066CF658E1}"/>
    <dgm:cxn modelId="{8016DAD7-56B1-4A19-B4C1-ABF8E58A4FD6}" type="presOf" srcId="{BE929CCB-A5D6-4FF6-9064-817054C53A8B}" destId="{AFE091CB-5514-40DF-BA60-F3FC18EBBD5B}" srcOrd="0" destOrd="0" presId="urn:microsoft.com/office/officeart/2005/8/layout/radial1"/>
    <dgm:cxn modelId="{017FAA55-7E49-44DF-B3A1-33B3C99D4286}" type="presOf" srcId="{2234BBE2-6046-4D50-991D-BD19FD6B4093}" destId="{978EA6C8-7199-40C0-B521-DBC80A26F3C2}" srcOrd="0" destOrd="0" presId="urn:microsoft.com/office/officeart/2005/8/layout/radial1"/>
    <dgm:cxn modelId="{D6317E2C-84FA-41F1-9D43-8BFF9C3C914C}" type="presOf" srcId="{0E552F61-6E3C-434D-A7B5-BB24DD00760B}" destId="{EC45C443-0936-4FED-B4C1-27E905B7DC21}" srcOrd="1" destOrd="0" presId="urn:microsoft.com/office/officeart/2005/8/layout/radial1"/>
    <dgm:cxn modelId="{72CE2425-01B3-4219-91C9-C4774086D5C0}" type="presOf" srcId="{93991CCB-0185-4962-A54B-822C6DA32219}" destId="{05AC6873-CB92-4588-A6E5-7FAE9F239DC6}" srcOrd="1" destOrd="0" presId="urn:microsoft.com/office/officeart/2005/8/layout/radial1"/>
    <dgm:cxn modelId="{330EC961-32C4-4779-8CD1-D870336F6F6F}" type="presOf" srcId="{87175831-9B54-446B-8DE0-CF4716E09360}" destId="{695E7A05-7BDA-4672-AACD-1B6448A79940}" srcOrd="0" destOrd="0" presId="urn:microsoft.com/office/officeart/2005/8/layout/radial1"/>
    <dgm:cxn modelId="{EE226DB6-2E8D-4827-9083-FEBCDFB77116}" srcId="{BE929CCB-A5D6-4FF6-9064-817054C53A8B}" destId="{48C19E9D-F602-43EE-905B-DA5A65781A9C}" srcOrd="2" destOrd="0" parTransId="{93991CCB-0185-4962-A54B-822C6DA32219}" sibTransId="{443CB600-55F6-40D1-8ECC-C52F42843887}"/>
    <dgm:cxn modelId="{E22BDBA7-0B0F-47D5-8C8C-C25E5E15D11C}" type="presOf" srcId="{7ACAB420-2FF8-422A-BBBC-AA1029930366}" destId="{64697BB6-58E1-4712-877A-F50CB1D488EA}" srcOrd="0" destOrd="0" presId="urn:microsoft.com/office/officeart/2005/8/layout/radial1"/>
    <dgm:cxn modelId="{A41A9BC0-251A-495B-8266-51934D4E618D}" type="presParOf" srcId="{E4896E9A-9DB5-4B55-9A3C-8A6BC1CB61D5}" destId="{AFE091CB-5514-40DF-BA60-F3FC18EBBD5B}" srcOrd="0" destOrd="0" presId="urn:microsoft.com/office/officeart/2005/8/layout/radial1"/>
    <dgm:cxn modelId="{8FA9A692-A0FB-474D-A048-237BF1703D2C}" type="presParOf" srcId="{E4896E9A-9DB5-4B55-9A3C-8A6BC1CB61D5}" destId="{978EA6C8-7199-40C0-B521-DBC80A26F3C2}" srcOrd="1" destOrd="0" presId="urn:microsoft.com/office/officeart/2005/8/layout/radial1"/>
    <dgm:cxn modelId="{73D9FDD2-B012-4333-A4FA-6BB6C9B458C1}" type="presParOf" srcId="{978EA6C8-7199-40C0-B521-DBC80A26F3C2}" destId="{78678372-5CF2-4A0B-B110-3C8AEE01A769}" srcOrd="0" destOrd="0" presId="urn:microsoft.com/office/officeart/2005/8/layout/radial1"/>
    <dgm:cxn modelId="{5C24DA40-4A43-4885-952D-FFB042F8A23F}" type="presParOf" srcId="{E4896E9A-9DB5-4B55-9A3C-8A6BC1CB61D5}" destId="{695E7A05-7BDA-4672-AACD-1B6448A79940}" srcOrd="2" destOrd="0" presId="urn:microsoft.com/office/officeart/2005/8/layout/radial1"/>
    <dgm:cxn modelId="{0764411D-2495-4CBE-B9B6-E59C9F51FEB2}" type="presParOf" srcId="{E4896E9A-9DB5-4B55-9A3C-8A6BC1CB61D5}" destId="{D635390E-D36D-467F-A14C-BE07AFCDCCC4}" srcOrd="3" destOrd="0" presId="urn:microsoft.com/office/officeart/2005/8/layout/radial1"/>
    <dgm:cxn modelId="{F82DF154-73A6-426D-83BF-A3ED4CB97631}" type="presParOf" srcId="{D635390E-D36D-467F-A14C-BE07AFCDCCC4}" destId="{EC45C443-0936-4FED-B4C1-27E905B7DC21}" srcOrd="0" destOrd="0" presId="urn:microsoft.com/office/officeart/2005/8/layout/radial1"/>
    <dgm:cxn modelId="{E91080A5-3ADA-4C92-982C-9D3BBDDF2768}" type="presParOf" srcId="{E4896E9A-9DB5-4B55-9A3C-8A6BC1CB61D5}" destId="{64697BB6-58E1-4712-877A-F50CB1D488EA}" srcOrd="4" destOrd="0" presId="urn:microsoft.com/office/officeart/2005/8/layout/radial1"/>
    <dgm:cxn modelId="{16F54FB5-B421-4C79-A78A-23ECA6C6D5B3}" type="presParOf" srcId="{E4896E9A-9DB5-4B55-9A3C-8A6BC1CB61D5}" destId="{E03422AD-D781-4D0F-B1ED-10734107FF49}" srcOrd="5" destOrd="0" presId="urn:microsoft.com/office/officeart/2005/8/layout/radial1"/>
    <dgm:cxn modelId="{C7A53714-B325-4904-8776-06204C604A80}" type="presParOf" srcId="{E03422AD-D781-4D0F-B1ED-10734107FF49}" destId="{05AC6873-CB92-4588-A6E5-7FAE9F239DC6}" srcOrd="0" destOrd="0" presId="urn:microsoft.com/office/officeart/2005/8/layout/radial1"/>
    <dgm:cxn modelId="{1DBDF385-8158-4CB6-BD81-409C02FA592C}" type="presParOf" srcId="{E4896E9A-9DB5-4B55-9A3C-8A6BC1CB61D5}" destId="{DD40DD8E-763F-48CE-83FE-D33ECF8EF6D0}" srcOrd="6"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E091CB-5514-40DF-BA60-F3FC18EBBD5B}">
      <dsp:nvSpPr>
        <dsp:cNvPr id="0" name=""/>
        <dsp:cNvSpPr/>
      </dsp:nvSpPr>
      <dsp:spPr>
        <a:xfrm>
          <a:off x="2635575" y="2167226"/>
          <a:ext cx="1729773" cy="1729773"/>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Project outcomes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that focus on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industry problems /needs</a:t>
          </a:r>
        </a:p>
      </dsp:txBody>
      <dsp:txXfrm>
        <a:off x="2635575" y="2167226"/>
        <a:ext cx="1729773" cy="1729773"/>
      </dsp:txXfrm>
    </dsp:sp>
    <dsp:sp modelId="{978EA6C8-7199-40C0-B521-DBC80A26F3C2}">
      <dsp:nvSpPr>
        <dsp:cNvPr id="0" name=""/>
        <dsp:cNvSpPr/>
      </dsp:nvSpPr>
      <dsp:spPr>
        <a:xfrm rot="16200000">
          <a:off x="3291022" y="1935550"/>
          <a:ext cx="418878" cy="44474"/>
        </a:xfrm>
        <a:custGeom>
          <a:avLst/>
          <a:gdLst/>
          <a:ahLst/>
          <a:cxnLst/>
          <a:rect l="0" t="0" r="0" b="0"/>
          <a:pathLst>
            <a:path>
              <a:moveTo>
                <a:pt x="0" y="22237"/>
              </a:moveTo>
              <a:lnTo>
                <a:pt x="418878" y="222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6200000">
        <a:off x="3489990" y="1947315"/>
        <a:ext cx="20943" cy="20943"/>
      </dsp:txXfrm>
    </dsp:sp>
    <dsp:sp modelId="{695E7A05-7BDA-4672-AACD-1B6448A79940}">
      <dsp:nvSpPr>
        <dsp:cNvPr id="0" name=""/>
        <dsp:cNvSpPr/>
      </dsp:nvSpPr>
      <dsp:spPr>
        <a:xfrm>
          <a:off x="2635575" y="18574"/>
          <a:ext cx="1729773" cy="1729773"/>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Shared risks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 &amp; benefits</a:t>
          </a:r>
        </a:p>
      </dsp:txBody>
      <dsp:txXfrm>
        <a:off x="2635575" y="18574"/>
        <a:ext cx="1729773" cy="1729773"/>
      </dsp:txXfrm>
    </dsp:sp>
    <dsp:sp modelId="{D635390E-D36D-467F-A14C-BE07AFCDCCC4}">
      <dsp:nvSpPr>
        <dsp:cNvPr id="0" name=""/>
        <dsp:cNvSpPr/>
      </dsp:nvSpPr>
      <dsp:spPr>
        <a:xfrm rot="1932383">
          <a:off x="4188095" y="3623856"/>
          <a:ext cx="574222" cy="44474"/>
        </a:xfrm>
        <a:custGeom>
          <a:avLst/>
          <a:gdLst/>
          <a:ahLst/>
          <a:cxnLst/>
          <a:rect l="0" t="0" r="0" b="0"/>
          <a:pathLst>
            <a:path>
              <a:moveTo>
                <a:pt x="0" y="22237"/>
              </a:moveTo>
              <a:lnTo>
                <a:pt x="574222" y="222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1932383">
        <a:off x="4460850" y="3631738"/>
        <a:ext cx="28711" cy="28711"/>
      </dsp:txXfrm>
    </dsp:sp>
    <dsp:sp modelId="{64697BB6-58E1-4712-877A-F50CB1D488EA}">
      <dsp:nvSpPr>
        <dsp:cNvPr id="0" name=""/>
        <dsp:cNvSpPr/>
      </dsp:nvSpPr>
      <dsp:spPr>
        <a:xfrm>
          <a:off x="4585063" y="3395187"/>
          <a:ext cx="1729773" cy="1729773"/>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Provides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opportunities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for networking</a:t>
          </a:r>
        </a:p>
      </dsp:txBody>
      <dsp:txXfrm>
        <a:off x="4585063" y="3395187"/>
        <a:ext cx="1729773" cy="1729773"/>
      </dsp:txXfrm>
    </dsp:sp>
    <dsp:sp modelId="{E03422AD-D781-4D0F-B1ED-10734107FF49}">
      <dsp:nvSpPr>
        <dsp:cNvPr id="0" name=""/>
        <dsp:cNvSpPr/>
      </dsp:nvSpPr>
      <dsp:spPr>
        <a:xfrm rot="8867617">
          <a:off x="2238606" y="3623856"/>
          <a:ext cx="574222" cy="44474"/>
        </a:xfrm>
        <a:custGeom>
          <a:avLst/>
          <a:gdLst/>
          <a:ahLst/>
          <a:cxnLst/>
          <a:rect l="0" t="0" r="0" b="0"/>
          <a:pathLst>
            <a:path>
              <a:moveTo>
                <a:pt x="0" y="22237"/>
              </a:moveTo>
              <a:lnTo>
                <a:pt x="574222" y="222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rot="8867617">
        <a:off x="2511361" y="3631738"/>
        <a:ext cx="28711" cy="28711"/>
      </dsp:txXfrm>
    </dsp:sp>
    <dsp:sp modelId="{DD40DD8E-763F-48CE-83FE-D33ECF8EF6D0}">
      <dsp:nvSpPr>
        <dsp:cNvPr id="0" name=""/>
        <dsp:cNvSpPr/>
      </dsp:nvSpPr>
      <dsp:spPr>
        <a:xfrm>
          <a:off x="686086" y="3395187"/>
          <a:ext cx="1729773" cy="1729773"/>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Supports &amp; sustains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local R&amp;D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AU" sz="1400" b="1" i="0" u="none" strike="noStrike" kern="1200" cap="none" normalizeH="0" baseline="0" dirty="0" smtClean="0">
              <a:ln>
                <a:noFill/>
              </a:ln>
              <a:solidFill>
                <a:schemeClr val="bg2"/>
              </a:solidFill>
              <a:effectLst/>
              <a:latin typeface="Arial" charset="0"/>
            </a:rPr>
            <a:t>capacity &amp; infrastructure</a:t>
          </a:r>
        </a:p>
      </dsp:txBody>
      <dsp:txXfrm>
        <a:off x="686086" y="3395187"/>
        <a:ext cx="1729773" cy="172977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541338" y="9321800"/>
            <a:ext cx="3397250" cy="260350"/>
          </a:xfrm>
          <a:prstGeom prst="rect">
            <a:avLst/>
          </a:prstGeom>
        </p:spPr>
        <p:txBody>
          <a:bodyPr>
            <a:spAutoFit/>
          </a:bodyPr>
          <a:lstStyle/>
          <a:p>
            <a:pPr>
              <a:defRPr/>
            </a:pPr>
            <a:r>
              <a:rPr lang="en-AU" sz="1100" dirty="0">
                <a:solidFill>
                  <a:schemeClr val="tx1"/>
                </a:solidFill>
                <a:latin typeface="Arial Narrow" pitchFamily="34" charset="0"/>
              </a:rPr>
              <a:t>8</a:t>
            </a:r>
            <a:r>
              <a:rPr lang="en-AU" sz="1100" baseline="30000" dirty="0">
                <a:solidFill>
                  <a:schemeClr val="tx1"/>
                </a:solidFill>
                <a:latin typeface="Arial Narrow" pitchFamily="34" charset="0"/>
              </a:rPr>
              <a:t>th</a:t>
            </a:r>
            <a:r>
              <a:rPr lang="en-AU" sz="1100" dirty="0">
                <a:solidFill>
                  <a:schemeClr val="tx1"/>
                </a:solidFill>
                <a:latin typeface="Arial Narrow" pitchFamily="34" charset="0"/>
              </a:rPr>
              <a:t> EMC - Yarra Valley, Victoria - March 2010</a:t>
            </a:r>
          </a:p>
        </p:txBody>
      </p:sp>
      <p:pic>
        <p:nvPicPr>
          <p:cNvPr id="64515" name="Picture 5" descr="AMIRAIN1.bmp"/>
          <p:cNvPicPr>
            <a:picLocks noChangeAspect="1" noChangeArrowheads="1"/>
          </p:cNvPicPr>
          <p:nvPr/>
        </p:nvPicPr>
        <p:blipFill>
          <a:blip r:embed="rId2" cstate="print"/>
          <a:srcRect/>
          <a:stretch>
            <a:fillRect/>
          </a:stretch>
        </p:blipFill>
        <p:spPr bwMode="auto">
          <a:xfrm>
            <a:off x="5613400" y="9342438"/>
            <a:ext cx="719138" cy="219075"/>
          </a:xfrm>
          <a:prstGeom prst="rect">
            <a:avLst/>
          </a:prstGeom>
          <a:noFill/>
          <a:ln w="9525">
            <a:noFill/>
            <a:miter lim="800000"/>
            <a:headEnd/>
            <a:tailEnd/>
          </a:ln>
        </p:spPr>
      </p:pic>
      <p:cxnSp>
        <p:nvCxnSpPr>
          <p:cNvPr id="8" name="Straight Connector 7"/>
          <p:cNvCxnSpPr/>
          <p:nvPr/>
        </p:nvCxnSpPr>
        <p:spPr>
          <a:xfrm>
            <a:off x="612775" y="9321800"/>
            <a:ext cx="5643563" cy="0"/>
          </a:xfrm>
          <a:prstGeom prst="line">
            <a:avLst/>
          </a:prstGeom>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622" tIns="45812" rIns="91622" bIns="45812" numCol="1" anchor="t" anchorCtr="0" compatLnSpc="1">
            <a:prstTxWarp prst="textNoShape">
              <a:avLst/>
            </a:prstTxWarp>
          </a:bodyPr>
          <a:lstStyle>
            <a:lvl1pPr algn="l" defTabSz="915988" eaLnBrk="0" hangingPunct="0">
              <a:defRPr sz="1200" b="0">
                <a:solidFill>
                  <a:schemeClr val="tx1"/>
                </a:solidFill>
                <a:latin typeface="Times New Roman" pitchFamily="18" charset="0"/>
              </a:defRPr>
            </a:lvl1pPr>
          </a:lstStyle>
          <a:p>
            <a:pPr>
              <a:defRPr/>
            </a:pPr>
            <a:endParaRPr lang="en-AU"/>
          </a:p>
        </p:txBody>
      </p:sp>
      <p:sp>
        <p:nvSpPr>
          <p:cNvPr id="6147"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622" tIns="45812" rIns="91622" bIns="45812" numCol="1" anchor="t" anchorCtr="0" compatLnSpc="1">
            <a:prstTxWarp prst="textNoShape">
              <a:avLst/>
            </a:prstTxWarp>
          </a:bodyPr>
          <a:lstStyle>
            <a:lvl1pPr algn="r" defTabSz="915988" eaLnBrk="0" hangingPunct="0">
              <a:defRPr sz="1200" b="0">
                <a:solidFill>
                  <a:schemeClr val="tx1"/>
                </a:solidFill>
                <a:latin typeface="Times New Roman" pitchFamily="18" charset="0"/>
              </a:defRPr>
            </a:lvl1pPr>
          </a:lstStyle>
          <a:p>
            <a:pPr>
              <a:defRPr/>
            </a:pPr>
            <a:endParaRPr lang="en-AU"/>
          </a:p>
        </p:txBody>
      </p:sp>
      <p:sp>
        <p:nvSpPr>
          <p:cNvPr id="36868" name="Rectangle 4"/>
          <p:cNvSpPr>
            <a:spLocks noGrp="1" noRot="1" noChangeAspect="1" noChangeArrowheads="1" noTextEdit="1"/>
          </p:cNvSpPr>
          <p:nvPr>
            <p:ph type="sldImg" idx="2"/>
          </p:nvPr>
        </p:nvSpPr>
        <p:spPr bwMode="auto">
          <a:xfrm>
            <a:off x="919163"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8050" y="4713288"/>
            <a:ext cx="4981575" cy="4468812"/>
          </a:xfrm>
          <a:prstGeom prst="rect">
            <a:avLst/>
          </a:prstGeom>
          <a:noFill/>
          <a:ln w="9525">
            <a:noFill/>
            <a:miter lim="800000"/>
            <a:headEnd/>
            <a:tailEnd/>
          </a:ln>
          <a:effectLst/>
        </p:spPr>
        <p:txBody>
          <a:bodyPr vert="horz" wrap="square" lIns="91622" tIns="45812" rIns="91622" bIns="45812"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6150"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622" tIns="45812" rIns="91622" bIns="45812" numCol="1" anchor="b" anchorCtr="0" compatLnSpc="1">
            <a:prstTxWarp prst="textNoShape">
              <a:avLst/>
            </a:prstTxWarp>
          </a:bodyPr>
          <a:lstStyle>
            <a:lvl1pPr algn="l" defTabSz="915988" eaLnBrk="0" hangingPunct="0">
              <a:defRPr sz="1200" b="0">
                <a:solidFill>
                  <a:schemeClr val="tx1"/>
                </a:solidFill>
                <a:latin typeface="Times New Roman" pitchFamily="18" charset="0"/>
              </a:defRPr>
            </a:lvl1pPr>
          </a:lstStyle>
          <a:p>
            <a:pPr>
              <a:defRPr/>
            </a:pPr>
            <a:endParaRPr lang="en-AU"/>
          </a:p>
        </p:txBody>
      </p:sp>
      <p:sp>
        <p:nvSpPr>
          <p:cNvPr id="6151" name="Rectangle 7"/>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1622" tIns="45812" rIns="91622" bIns="45812" numCol="1" anchor="b" anchorCtr="0" compatLnSpc="1">
            <a:prstTxWarp prst="textNoShape">
              <a:avLst/>
            </a:prstTxWarp>
          </a:bodyPr>
          <a:lstStyle>
            <a:lvl1pPr algn="r" defTabSz="915988" eaLnBrk="0" hangingPunct="0">
              <a:defRPr sz="1200" b="0">
                <a:solidFill>
                  <a:schemeClr val="tx1"/>
                </a:solidFill>
                <a:latin typeface="Times New Roman" pitchFamily="18" charset="0"/>
              </a:defRPr>
            </a:lvl1pPr>
          </a:lstStyle>
          <a:p>
            <a:pPr>
              <a:defRPr/>
            </a:pPr>
            <a:fld id="{11BE24D3-6C3A-4580-81E5-29CB95DDCB59}"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F5364F4-B7D6-4FF5-9754-239838614EFE}" type="slidenum">
              <a:rPr lang="en-AU" smtClean="0"/>
              <a:pPr/>
              <a:t>1</a:t>
            </a:fld>
            <a:endParaRPr lang="en-AU"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r>
              <a:rPr lang="en-AU" smtClean="0"/>
              <a:t>To add another slide like this one, use duplicate slide under Edit heading.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a:noFill/>
        </p:spPr>
        <p:txBody>
          <a:bodyPr/>
          <a:lstStyle/>
          <a:p>
            <a:fld id="{6B87B61D-50F4-47E2-88C7-11D2F1CC3964}" type="slidenum">
              <a:rPr lang="en-AU" smtClean="0"/>
              <a:pPr/>
              <a:t>14</a:t>
            </a:fld>
            <a:endParaRPr lang="en-A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DF925F18-8DF9-4B31-8971-8619FBF791F3}" type="slidenum">
              <a:rPr lang="en-AU" smtClean="0"/>
              <a:pPr/>
              <a:t>15</a:t>
            </a:fld>
            <a:endParaRPr lang="en-A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2DDCE92A-10F3-449A-89E4-BCC8C037F157}" type="slidenum">
              <a:rPr lang="en-AU" smtClean="0"/>
              <a:pPr/>
              <a:t>16</a:t>
            </a:fld>
            <a:endParaRPr lang="en-A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xfrm>
            <a:off x="612775" y="4713288"/>
            <a:ext cx="5715000" cy="4894262"/>
          </a:xfrm>
          <a:noFill/>
          <a:ln/>
        </p:spPr>
        <p:txBody>
          <a:bodyPr/>
          <a:lstStyle/>
          <a:p>
            <a:pPr marL="228600" indent="-228600" defTabSz="762000">
              <a:spcBef>
                <a:spcPts val="300"/>
              </a:spcBef>
              <a:buClr>
                <a:srgbClr val="FF0000"/>
              </a:buClr>
              <a:buFont typeface="Wingdings" pitchFamily="2" charset="2"/>
              <a:buChar char="Ø"/>
            </a:pPr>
            <a:endParaRPr lang="en-US" sz="1800" smtClean="0"/>
          </a:p>
        </p:txBody>
      </p:sp>
      <p:sp>
        <p:nvSpPr>
          <p:cNvPr id="50180" name="Slide Number Placeholder 3"/>
          <p:cNvSpPr>
            <a:spLocks noGrp="1"/>
          </p:cNvSpPr>
          <p:nvPr>
            <p:ph type="sldNum" sz="quarter" idx="5"/>
          </p:nvPr>
        </p:nvSpPr>
        <p:spPr>
          <a:noFill/>
        </p:spPr>
        <p:txBody>
          <a:bodyPr/>
          <a:lstStyle/>
          <a:p>
            <a:fld id="{B0BCCEDB-5A6D-4036-B004-5C5C641C702E}" type="slidenum">
              <a:rPr lang="en-AU" smtClean="0"/>
              <a:pPr/>
              <a:t>17</a:t>
            </a:fld>
            <a:endParaRPr lang="en-A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57F878E7-7516-42D9-BBD0-B26420C86FCD}" type="slidenum">
              <a:rPr lang="en-AU" smtClean="0"/>
              <a:pPr/>
              <a:t>18</a:t>
            </a:fld>
            <a:endParaRPr lang="en-A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US" smtClean="0"/>
          </a:p>
        </p:txBody>
      </p:sp>
      <p:sp>
        <p:nvSpPr>
          <p:cNvPr id="52228" name="Slide Number Placeholder 3"/>
          <p:cNvSpPr>
            <a:spLocks noGrp="1"/>
          </p:cNvSpPr>
          <p:nvPr>
            <p:ph type="sldNum" sz="quarter" idx="5"/>
          </p:nvPr>
        </p:nvSpPr>
        <p:spPr>
          <a:noFill/>
        </p:spPr>
        <p:txBody>
          <a:bodyPr/>
          <a:lstStyle/>
          <a:p>
            <a:fld id="{3FBB33A8-9C96-4A01-8A9E-50B3FD223699}" type="slidenum">
              <a:rPr lang="en-AU" smtClean="0"/>
              <a:pPr/>
              <a:t>19</a:t>
            </a:fld>
            <a:endParaRPr lang="en-A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a:noFill/>
        </p:spPr>
        <p:txBody>
          <a:bodyPr/>
          <a:lstStyle/>
          <a:p>
            <a:fld id="{1AC179DB-AF24-4EF6-9E8A-A9E3B561843A}" type="slidenum">
              <a:rPr lang="en-AU" smtClean="0"/>
              <a:pPr/>
              <a:t>20</a:t>
            </a:fld>
            <a:endParaRPr lang="en-A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smtClean="0"/>
          </a:p>
        </p:txBody>
      </p:sp>
      <p:sp>
        <p:nvSpPr>
          <p:cNvPr id="54276" name="Slide Number Placeholder 3"/>
          <p:cNvSpPr>
            <a:spLocks noGrp="1"/>
          </p:cNvSpPr>
          <p:nvPr>
            <p:ph type="sldNum" sz="quarter" idx="5"/>
          </p:nvPr>
        </p:nvSpPr>
        <p:spPr>
          <a:noFill/>
        </p:spPr>
        <p:txBody>
          <a:bodyPr/>
          <a:lstStyle/>
          <a:p>
            <a:fld id="{9A13685A-D788-461D-BF5B-EC80CD10C4BF}" type="slidenum">
              <a:rPr lang="en-AU" smtClean="0"/>
              <a:pPr/>
              <a:t>21</a:t>
            </a:fld>
            <a:endParaRPr lang="en-A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smtClean="0"/>
          </a:p>
        </p:txBody>
      </p:sp>
      <p:sp>
        <p:nvSpPr>
          <p:cNvPr id="55300" name="Slide Number Placeholder 3"/>
          <p:cNvSpPr>
            <a:spLocks noGrp="1"/>
          </p:cNvSpPr>
          <p:nvPr>
            <p:ph type="sldNum" sz="quarter" idx="5"/>
          </p:nvPr>
        </p:nvSpPr>
        <p:spPr>
          <a:noFill/>
        </p:spPr>
        <p:txBody>
          <a:bodyPr/>
          <a:lstStyle/>
          <a:p>
            <a:fld id="{BDD6C7F6-13AA-4419-9689-F7ACA61E30CE}" type="slidenum">
              <a:rPr lang="en-AU" smtClean="0"/>
              <a:pPr/>
              <a:t>22</a:t>
            </a:fld>
            <a:endParaRPr lang="en-A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US" smtClean="0"/>
          </a:p>
        </p:txBody>
      </p:sp>
      <p:sp>
        <p:nvSpPr>
          <p:cNvPr id="56324" name="Slide Number Placeholder 3"/>
          <p:cNvSpPr>
            <a:spLocks noGrp="1"/>
          </p:cNvSpPr>
          <p:nvPr>
            <p:ph type="sldNum" sz="quarter" idx="5"/>
          </p:nvPr>
        </p:nvSpPr>
        <p:spPr>
          <a:noFill/>
        </p:spPr>
        <p:txBody>
          <a:bodyPr/>
          <a:lstStyle/>
          <a:p>
            <a:fld id="{68E3053D-7F7A-4D14-AFC4-14FFFD65B950}" type="slidenum">
              <a:rPr lang="en-AU" smtClean="0"/>
              <a:pPr/>
              <a:t>23</a:t>
            </a:fld>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B01DFB15-A35B-4062-A2A8-8C8E928DA162}" type="slidenum">
              <a:rPr lang="en-AU" smtClean="0"/>
              <a:pPr/>
              <a:t>2</a:t>
            </a:fld>
            <a:endParaRPr lang="en-AU"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r>
              <a:rPr lang="en-AU" smtClean="0"/>
              <a:t>To add another slide like this one, use duplicate slide under Edit heading.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p>
        </p:txBody>
      </p:sp>
      <p:sp>
        <p:nvSpPr>
          <p:cNvPr id="57348" name="Slide Number Placeholder 3"/>
          <p:cNvSpPr>
            <a:spLocks noGrp="1"/>
          </p:cNvSpPr>
          <p:nvPr>
            <p:ph type="sldNum" sz="quarter" idx="5"/>
          </p:nvPr>
        </p:nvSpPr>
        <p:spPr>
          <a:noFill/>
        </p:spPr>
        <p:txBody>
          <a:bodyPr/>
          <a:lstStyle/>
          <a:p>
            <a:fld id="{FF302724-48B7-40D4-A251-738C206D5B86}" type="slidenum">
              <a:rPr lang="en-AU" smtClean="0"/>
              <a:pPr/>
              <a:t>24</a:t>
            </a:fld>
            <a:endParaRPr lang="en-A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p>
        </p:txBody>
      </p:sp>
      <p:sp>
        <p:nvSpPr>
          <p:cNvPr id="58372" name="Slide Number Placeholder 3"/>
          <p:cNvSpPr>
            <a:spLocks noGrp="1"/>
          </p:cNvSpPr>
          <p:nvPr>
            <p:ph type="sldNum" sz="quarter" idx="5"/>
          </p:nvPr>
        </p:nvSpPr>
        <p:spPr>
          <a:noFill/>
        </p:spPr>
        <p:txBody>
          <a:bodyPr/>
          <a:lstStyle/>
          <a:p>
            <a:fld id="{8B88D7A0-3C5B-4670-96E8-86E1CAA2D57E}" type="slidenum">
              <a:rPr lang="en-AU" smtClean="0"/>
              <a:pPr/>
              <a:t>25</a:t>
            </a:fld>
            <a:endParaRPr lang="en-A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p>
        </p:txBody>
      </p:sp>
      <p:sp>
        <p:nvSpPr>
          <p:cNvPr id="59396" name="Slide Number Placeholder 3"/>
          <p:cNvSpPr>
            <a:spLocks noGrp="1"/>
          </p:cNvSpPr>
          <p:nvPr>
            <p:ph type="sldNum" sz="quarter" idx="5"/>
          </p:nvPr>
        </p:nvSpPr>
        <p:spPr>
          <a:noFill/>
        </p:spPr>
        <p:txBody>
          <a:bodyPr/>
          <a:lstStyle/>
          <a:p>
            <a:fld id="{BDA1C0A2-611A-467F-BD2C-D0FCDBAB046D}" type="slidenum">
              <a:rPr lang="en-AU" smtClean="0"/>
              <a:pPr/>
              <a:t>26</a:t>
            </a:fld>
            <a:endParaRPr lang="en-A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p>
        </p:txBody>
      </p:sp>
      <p:sp>
        <p:nvSpPr>
          <p:cNvPr id="60420" name="Slide Number Placeholder 3"/>
          <p:cNvSpPr>
            <a:spLocks noGrp="1"/>
          </p:cNvSpPr>
          <p:nvPr>
            <p:ph type="sldNum" sz="quarter" idx="5"/>
          </p:nvPr>
        </p:nvSpPr>
        <p:spPr>
          <a:noFill/>
        </p:spPr>
        <p:txBody>
          <a:bodyPr/>
          <a:lstStyle/>
          <a:p>
            <a:fld id="{501FD4A2-690F-4957-9BBF-EF74A0A1E2EB}" type="slidenum">
              <a:rPr lang="en-AU" smtClean="0"/>
              <a:pPr/>
              <a:t>27</a:t>
            </a:fld>
            <a:endParaRPr lang="en-A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0B34A457-395D-401E-BE0C-3E9FC1BDFD8F}" type="slidenum">
              <a:rPr lang="en-AU" smtClean="0"/>
              <a:pPr/>
              <a:t>28</a:t>
            </a:fld>
            <a:endParaRPr lang="en-AU" smtClean="0"/>
          </a:p>
        </p:txBody>
      </p:sp>
      <p:sp>
        <p:nvSpPr>
          <p:cNvPr id="61443" name="Rectangle 2"/>
          <p:cNvSpPr>
            <a:spLocks noGrp="1" noRot="1" noChangeAspect="1" noChangeArrowheads="1" noTextEdit="1"/>
          </p:cNvSpPr>
          <p:nvPr>
            <p:ph type="sldImg"/>
          </p:nvPr>
        </p:nvSpPr>
        <p:spPr>
          <a:xfrm>
            <a:off x="925513" y="757238"/>
            <a:ext cx="4959350" cy="3719512"/>
          </a:xfrm>
          <a:ln/>
        </p:spPr>
      </p:sp>
      <p:sp>
        <p:nvSpPr>
          <p:cNvPr id="61444" name="Rectangle 3"/>
          <p:cNvSpPr>
            <a:spLocks noGrp="1" noChangeArrowheads="1"/>
          </p:cNvSpPr>
          <p:nvPr>
            <p:ph type="body" idx="1"/>
          </p:nvPr>
        </p:nvSpPr>
        <p:spPr>
          <a:xfrm>
            <a:off x="928688" y="4703763"/>
            <a:ext cx="4953000" cy="4478337"/>
          </a:xfrm>
          <a:noFill/>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42C9C24A-C993-4775-B45C-D592A781D00A}" type="slidenum">
              <a:rPr lang="en-AU" smtClean="0"/>
              <a:pPr/>
              <a:t>29</a:t>
            </a:fld>
            <a:endParaRPr lang="en-AU" smtClean="0"/>
          </a:p>
        </p:txBody>
      </p:sp>
      <p:sp>
        <p:nvSpPr>
          <p:cNvPr id="62467" name="Rectangle 2"/>
          <p:cNvSpPr>
            <a:spLocks noGrp="1" noRot="1" noChangeAspect="1" noChangeArrowheads="1" noTextEdit="1"/>
          </p:cNvSpPr>
          <p:nvPr>
            <p:ph type="sldImg"/>
          </p:nvPr>
        </p:nvSpPr>
        <p:spPr>
          <a:xfrm>
            <a:off x="925513" y="757238"/>
            <a:ext cx="4959350" cy="3719512"/>
          </a:xfrm>
          <a:ln/>
        </p:spPr>
      </p:sp>
      <p:sp>
        <p:nvSpPr>
          <p:cNvPr id="62468" name="Rectangle 3"/>
          <p:cNvSpPr>
            <a:spLocks noGrp="1" noChangeArrowheads="1"/>
          </p:cNvSpPr>
          <p:nvPr>
            <p:ph type="body" idx="1"/>
          </p:nvPr>
        </p:nvSpPr>
        <p:spPr>
          <a:xfrm>
            <a:off x="928688" y="4703763"/>
            <a:ext cx="4953000" cy="4478337"/>
          </a:xfrm>
          <a:noFill/>
          <a:ln/>
        </p:spPr>
        <p:txBody>
          <a:bodyPr/>
          <a:lstStyle/>
          <a:p>
            <a:r>
              <a:rPr lang="en-AU" smtClean="0"/>
              <a:t>Modified this for November 2005 circumstances</a:t>
            </a:r>
          </a:p>
          <a:p>
            <a:endParaRPr lang="en-AU" smtClean="0"/>
          </a:p>
          <a:p>
            <a:r>
              <a:rPr lang="en-AU" smtClean="0"/>
              <a:t>Critical issue for all to understand but has to be repeated is that we are an association of members whose only purpose is to serve the interests of its members; not a separate profit driven company.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29CF75F-BFE9-4151-BC0F-CAF6BDBDCE44}" type="slidenum">
              <a:rPr lang="en-AU" smtClean="0"/>
              <a:pPr/>
              <a:t>30</a:t>
            </a:fld>
            <a:endParaRPr lang="en-AU" smtClean="0"/>
          </a:p>
        </p:txBody>
      </p:sp>
      <p:sp>
        <p:nvSpPr>
          <p:cNvPr id="63491" name="Rectangle 2"/>
          <p:cNvSpPr>
            <a:spLocks noGrp="1" noRot="1" noChangeAspect="1" noChangeArrowheads="1" noTextEdit="1"/>
          </p:cNvSpPr>
          <p:nvPr>
            <p:ph type="sldImg"/>
          </p:nvPr>
        </p:nvSpPr>
        <p:spPr>
          <a:xfrm>
            <a:off x="925513" y="757238"/>
            <a:ext cx="4959350" cy="3719512"/>
          </a:xfrm>
          <a:ln/>
        </p:spPr>
      </p:sp>
      <p:sp>
        <p:nvSpPr>
          <p:cNvPr id="63492" name="Rectangle 3"/>
          <p:cNvSpPr>
            <a:spLocks noGrp="1" noChangeArrowheads="1"/>
          </p:cNvSpPr>
          <p:nvPr>
            <p:ph type="body" idx="1"/>
          </p:nvPr>
        </p:nvSpPr>
        <p:spPr>
          <a:xfrm>
            <a:off x="928688" y="4703763"/>
            <a:ext cx="4953000" cy="4478337"/>
          </a:xfrm>
          <a:noFill/>
          <a:ln/>
        </p:spPr>
        <p:txBody>
          <a:bodyPr/>
          <a:lstStyle/>
          <a:p>
            <a:r>
              <a:rPr lang="en-AU" smtClean="0"/>
              <a:t>Modified this for November 2005 circumstances</a:t>
            </a:r>
          </a:p>
          <a:p>
            <a:endParaRPr lang="en-AU" smtClean="0"/>
          </a:p>
          <a:p>
            <a:r>
              <a:rPr lang="en-AU" smtClean="0"/>
              <a:t>Critical issue for all to understand but has to be repeated is that we are an association of members whose only purpose is to serve the interests of its members; not a separate profit driven company.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p>
        </p:txBody>
      </p:sp>
      <p:sp>
        <p:nvSpPr>
          <p:cNvPr id="39940" name="Slide Number Placeholder 3"/>
          <p:cNvSpPr>
            <a:spLocks noGrp="1"/>
          </p:cNvSpPr>
          <p:nvPr>
            <p:ph type="sldNum" sz="quarter" idx="5"/>
          </p:nvPr>
        </p:nvSpPr>
        <p:spPr>
          <a:noFill/>
        </p:spPr>
        <p:txBody>
          <a:bodyPr/>
          <a:lstStyle/>
          <a:p>
            <a:fld id="{F41E99BD-4599-4967-971C-C49518D849D2}" type="slidenum">
              <a:rPr lang="en-AU" smtClean="0"/>
              <a:pPr/>
              <a:t>5</a:t>
            </a:fld>
            <a:endParaRPr lang="en-A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7EF7648B-7089-4867-8A21-16BCB0ACA8BF}" type="slidenum">
              <a:rPr lang="en-AU" smtClean="0"/>
              <a:pPr/>
              <a:t>6</a:t>
            </a:fld>
            <a:endParaRPr lang="en-A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p>
        </p:txBody>
      </p:sp>
      <p:sp>
        <p:nvSpPr>
          <p:cNvPr id="41988" name="Slide Number Placeholder 3"/>
          <p:cNvSpPr>
            <a:spLocks noGrp="1"/>
          </p:cNvSpPr>
          <p:nvPr>
            <p:ph type="sldNum" sz="quarter" idx="5"/>
          </p:nvPr>
        </p:nvSpPr>
        <p:spPr>
          <a:noFill/>
        </p:spPr>
        <p:txBody>
          <a:bodyPr/>
          <a:lstStyle/>
          <a:p>
            <a:fld id="{7F3382BD-2C67-4C49-BB22-F74CA84DFB05}" type="slidenum">
              <a:rPr lang="en-AU" smtClean="0"/>
              <a:pPr/>
              <a:t>9</a:t>
            </a:fld>
            <a:endParaRPr lang="en-A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13DD6F63-A166-4E44-8644-BCA314EF8648}" type="slidenum">
              <a:rPr lang="en-AU" smtClean="0"/>
              <a:pPr/>
              <a:t>10</a:t>
            </a:fld>
            <a:endParaRPr lang="en-A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p>
        </p:txBody>
      </p:sp>
      <p:sp>
        <p:nvSpPr>
          <p:cNvPr id="44036" name="Slide Number Placeholder 3"/>
          <p:cNvSpPr>
            <a:spLocks noGrp="1"/>
          </p:cNvSpPr>
          <p:nvPr>
            <p:ph type="sldNum" sz="quarter" idx="5"/>
          </p:nvPr>
        </p:nvSpPr>
        <p:spPr>
          <a:noFill/>
        </p:spPr>
        <p:txBody>
          <a:bodyPr/>
          <a:lstStyle/>
          <a:p>
            <a:fld id="{5CB8C83D-94E3-4970-B779-40743F44B2A7}" type="slidenum">
              <a:rPr lang="en-AU" smtClean="0"/>
              <a:pPr/>
              <a:t>11</a:t>
            </a:fld>
            <a:endParaRPr lang="en-A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fld id="{F74162A7-8128-41B7-9EC0-DC552B65CD95}" type="slidenum">
              <a:rPr lang="en-AU" smtClean="0"/>
              <a:pPr/>
              <a:t>12</a:t>
            </a:fld>
            <a:endParaRPr lang="en-A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p>
        </p:txBody>
      </p:sp>
      <p:sp>
        <p:nvSpPr>
          <p:cNvPr id="46084" name="Slide Number Placeholder 3"/>
          <p:cNvSpPr>
            <a:spLocks noGrp="1"/>
          </p:cNvSpPr>
          <p:nvPr>
            <p:ph type="sldNum" sz="quarter" idx="5"/>
          </p:nvPr>
        </p:nvSpPr>
        <p:spPr>
          <a:noFill/>
        </p:spPr>
        <p:txBody>
          <a:bodyPr/>
          <a:lstStyle/>
          <a:p>
            <a:fld id="{DE2220BF-61DA-4C7C-96DA-7EE74BD559BB}" type="slidenum">
              <a:rPr lang="en-AU" smtClean="0"/>
              <a:pPr/>
              <a:t>13</a:t>
            </a:fld>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Rectangle 12"/>
          <p:cNvSpPr>
            <a:spLocks noChangeArrowheads="1"/>
          </p:cNvSpPr>
          <p:nvPr/>
        </p:nvSpPr>
        <p:spPr bwMode="auto">
          <a:xfrm>
            <a:off x="0" y="4724400"/>
            <a:ext cx="9144000" cy="723900"/>
          </a:xfrm>
          <a:prstGeom prst="rect">
            <a:avLst/>
          </a:prstGeom>
          <a:solidFill>
            <a:schemeClr val="accent1"/>
          </a:solidFill>
          <a:ln w="25400">
            <a:noFill/>
            <a:miter lim="800000"/>
            <a:headEnd/>
            <a:tailEnd/>
          </a:ln>
          <a:effectLst/>
        </p:spPr>
        <p:txBody>
          <a:bodyPr wrap="none" anchor="ctr"/>
          <a:lstStyle/>
          <a:p>
            <a:pPr algn="ctr" eaLnBrk="0" hangingPunct="0">
              <a:defRPr/>
            </a:pPr>
            <a:endParaRPr lang="en-AU"/>
          </a:p>
        </p:txBody>
      </p:sp>
      <p:sp>
        <p:nvSpPr>
          <p:cNvPr id="3" name="Text Box 6"/>
          <p:cNvSpPr txBox="1">
            <a:spLocks noChangeArrowheads="1"/>
          </p:cNvSpPr>
          <p:nvPr/>
        </p:nvSpPr>
        <p:spPr bwMode="auto">
          <a:xfrm>
            <a:off x="1604963" y="4832350"/>
            <a:ext cx="6629400" cy="396875"/>
          </a:xfrm>
          <a:prstGeom prst="rect">
            <a:avLst/>
          </a:prstGeom>
          <a:noFill/>
          <a:ln w="9525">
            <a:noFill/>
            <a:miter lim="800000"/>
            <a:headEnd/>
            <a:tailEnd/>
          </a:ln>
          <a:effectLst/>
        </p:spPr>
        <p:txBody>
          <a:bodyPr>
            <a:spAutoFit/>
          </a:bodyPr>
          <a:lstStyle/>
          <a:p>
            <a:pPr eaLnBrk="0" hangingPunct="0">
              <a:spcBef>
                <a:spcPct val="50000"/>
              </a:spcBef>
              <a:defRPr/>
            </a:pPr>
            <a:r>
              <a:rPr lang="en-AU" i="1">
                <a:solidFill>
                  <a:schemeClr val="tx1"/>
                </a:solidFill>
                <a:latin typeface="Times New Roman" pitchFamily="18" charset="0"/>
              </a:rPr>
              <a:t>…member-driven innovative solutions adding value</a:t>
            </a:r>
          </a:p>
        </p:txBody>
      </p:sp>
      <p:pic>
        <p:nvPicPr>
          <p:cNvPr id="4" name="Picture 17" descr="Amira_RGBWEB"/>
          <p:cNvPicPr>
            <a:picLocks noChangeAspect="1" noChangeArrowheads="1"/>
          </p:cNvPicPr>
          <p:nvPr/>
        </p:nvPicPr>
        <p:blipFill>
          <a:blip r:embed="rId4" cstate="print"/>
          <a:srcRect/>
          <a:stretch>
            <a:fillRect/>
          </a:stretch>
        </p:blipFill>
        <p:spPr bwMode="auto">
          <a:xfrm>
            <a:off x="1143000" y="1679575"/>
            <a:ext cx="6713538" cy="21304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3810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285750" y="6418263"/>
            <a:ext cx="4000500" cy="277812"/>
          </a:xfrm>
          <a:prstGeom prst="rect">
            <a:avLst/>
          </a:prstGeom>
          <a:solidFill>
            <a:srgbClr val="F4B538"/>
          </a:solidFill>
        </p:spPr>
        <p:txBody>
          <a:bodyPr>
            <a:spAutoFit/>
          </a:bodyPr>
          <a:lstStyle/>
          <a:p>
            <a:pPr>
              <a:defRPr/>
            </a:pPr>
            <a:r>
              <a:rPr lang="en-US" sz="1200" b="0" i="1" dirty="0">
                <a:solidFill>
                  <a:schemeClr val="bg2"/>
                </a:solidFill>
              </a:rPr>
              <a:t>… the mineral industry’s global research association</a:t>
            </a:r>
            <a:endParaRPr lang="en-AU" sz="1200" b="0" i="1" dirty="0">
              <a:solidFill>
                <a:schemeClr val="bg2"/>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642910" y="128586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295400"/>
            <a:ext cx="381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95400"/>
            <a:ext cx="381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285750" y="6418263"/>
            <a:ext cx="4000500" cy="277812"/>
          </a:xfrm>
          <a:prstGeom prst="rect">
            <a:avLst/>
          </a:prstGeom>
          <a:solidFill>
            <a:srgbClr val="F4B538"/>
          </a:solidFill>
        </p:spPr>
        <p:txBody>
          <a:bodyPr>
            <a:spAutoFit/>
          </a:bodyPr>
          <a:lstStyle/>
          <a:p>
            <a:pPr>
              <a:defRPr/>
            </a:pPr>
            <a:r>
              <a:rPr lang="en-US" sz="1200" b="0" i="1" dirty="0">
                <a:solidFill>
                  <a:schemeClr val="bg2"/>
                </a:solidFill>
              </a:rPr>
              <a:t>… the mineral industry’s global research association</a:t>
            </a:r>
            <a:endParaRPr lang="en-AU" sz="1200" b="0" i="1" dirty="0">
              <a:solidFill>
                <a:schemeClr val="bg2"/>
              </a:solidFill>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6267" name="Rectangle 11"/>
          <p:cNvSpPr>
            <a:spLocks noChangeArrowheads="1"/>
          </p:cNvSpPr>
          <p:nvPr/>
        </p:nvSpPr>
        <p:spPr bwMode="auto">
          <a:xfrm>
            <a:off x="0" y="6308725"/>
            <a:ext cx="9144000" cy="549275"/>
          </a:xfrm>
          <a:prstGeom prst="rect">
            <a:avLst/>
          </a:prstGeom>
          <a:solidFill>
            <a:srgbClr val="F8B800"/>
          </a:solidFill>
          <a:ln w="25400">
            <a:noFill/>
            <a:miter lim="800000"/>
            <a:headEnd/>
            <a:tailEnd/>
          </a:ln>
          <a:effectLst/>
        </p:spPr>
        <p:txBody>
          <a:bodyPr wrap="none" anchor="ctr"/>
          <a:lstStyle/>
          <a:p>
            <a:pPr algn="ctr" eaLnBrk="0" hangingPunct="0">
              <a:defRPr/>
            </a:pPr>
            <a:endParaRPr lang="en-AU"/>
          </a:p>
        </p:txBody>
      </p:sp>
      <p:sp>
        <p:nvSpPr>
          <p:cNvPr id="4099" name="Rectangle 2"/>
          <p:cNvSpPr>
            <a:spLocks noGrp="1" noChangeArrowheads="1"/>
          </p:cNvSpPr>
          <p:nvPr>
            <p:ph type="title"/>
          </p:nvPr>
        </p:nvSpPr>
        <p:spPr bwMode="auto">
          <a:xfrm>
            <a:off x="685800" y="381000"/>
            <a:ext cx="77724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4100" name="Rectangle 3"/>
          <p:cNvSpPr>
            <a:spLocks noGrp="1" noChangeArrowheads="1"/>
          </p:cNvSpPr>
          <p:nvPr>
            <p:ph type="body" idx="1"/>
          </p:nvPr>
        </p:nvSpPr>
        <p:spPr bwMode="auto">
          <a:xfrm>
            <a:off x="685800" y="12954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96262" name="Text Box 6"/>
          <p:cNvSpPr txBox="1">
            <a:spLocks noChangeArrowheads="1"/>
          </p:cNvSpPr>
          <p:nvPr/>
        </p:nvSpPr>
        <p:spPr bwMode="auto">
          <a:xfrm>
            <a:off x="404813" y="6443663"/>
            <a:ext cx="6254750" cy="531812"/>
          </a:xfrm>
          <a:prstGeom prst="rect">
            <a:avLst/>
          </a:prstGeom>
          <a:noFill/>
          <a:ln w="9525">
            <a:noFill/>
            <a:miter lim="800000"/>
            <a:headEnd/>
            <a:tailEnd/>
          </a:ln>
          <a:effectLst/>
        </p:spPr>
        <p:txBody>
          <a:bodyPr lIns="0" tIns="0" rIns="0" bIns="0">
            <a:spAutoFit/>
          </a:bodyPr>
          <a:lstStyle/>
          <a:p>
            <a:pPr eaLnBrk="0" hangingPunct="0">
              <a:spcBef>
                <a:spcPct val="50000"/>
              </a:spcBef>
              <a:defRPr/>
            </a:pPr>
            <a:r>
              <a:rPr lang="en-AU" sz="1400" b="0" i="1">
                <a:solidFill>
                  <a:srgbClr val="341368"/>
                </a:solidFill>
                <a:latin typeface="Times New Roman" pitchFamily="18" charset="0"/>
              </a:rPr>
              <a:t>…member-driven innovative solutions adding value</a:t>
            </a:r>
          </a:p>
          <a:p>
            <a:pPr eaLnBrk="0" hangingPunct="0">
              <a:spcBef>
                <a:spcPct val="50000"/>
              </a:spcBef>
              <a:defRPr/>
            </a:pPr>
            <a:endParaRPr lang="en-AU" sz="1400" b="0" i="1">
              <a:solidFill>
                <a:srgbClr val="371377"/>
              </a:solidFill>
              <a:latin typeface="Times New Roman" pitchFamily="18" charset="0"/>
            </a:endParaRPr>
          </a:p>
        </p:txBody>
      </p:sp>
      <p:pic>
        <p:nvPicPr>
          <p:cNvPr id="4102" name="Picture 12" descr="Amira_RGBWEB"/>
          <p:cNvPicPr>
            <a:picLocks noChangeAspect="1" noChangeArrowheads="1"/>
          </p:cNvPicPr>
          <p:nvPr/>
        </p:nvPicPr>
        <p:blipFill>
          <a:blip r:embed="rId14" cstate="print"/>
          <a:srcRect/>
          <a:stretch>
            <a:fillRect/>
          </a:stretch>
        </p:blipFill>
        <p:spPr bwMode="auto">
          <a:xfrm>
            <a:off x="7385050" y="6342063"/>
            <a:ext cx="1368425" cy="4333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90" r:id="rId1"/>
    <p:sldLayoutId id="2147484091" r:id="rId2"/>
    <p:sldLayoutId id="2147484082" r:id="rId3"/>
    <p:sldLayoutId id="2147484083" r:id="rId4"/>
    <p:sldLayoutId id="2147484084" r:id="rId5"/>
    <p:sldLayoutId id="2147484085" r:id="rId6"/>
    <p:sldLayoutId id="2147484092" r:id="rId7"/>
    <p:sldLayoutId id="2147484086" r:id="rId8"/>
    <p:sldLayoutId id="2147484087" r:id="rId9"/>
    <p:sldLayoutId id="2147484088" r:id="rId10"/>
    <p:sldLayoutId id="2147484089" r:id="rId11"/>
  </p:sldLayoutIdLst>
  <p:transition>
    <p:fade/>
  </p:transition>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eaLnBrk="0" fontAlgn="base" hangingPunct="0">
        <a:spcBef>
          <a:spcPct val="0"/>
        </a:spcBef>
        <a:spcAft>
          <a:spcPct val="0"/>
        </a:spcAft>
        <a:defRPr sz="2800" b="1">
          <a:solidFill>
            <a:schemeClr val="tx2"/>
          </a:solidFill>
          <a:latin typeface="Arial" charset="0"/>
        </a:defRPr>
      </a:lvl6pPr>
      <a:lvl7pPr marL="914400" algn="ctr" rtl="0" eaLnBrk="0" fontAlgn="base" hangingPunct="0">
        <a:spcBef>
          <a:spcPct val="0"/>
        </a:spcBef>
        <a:spcAft>
          <a:spcPct val="0"/>
        </a:spcAft>
        <a:defRPr sz="2800" b="1">
          <a:solidFill>
            <a:schemeClr val="tx2"/>
          </a:solidFill>
          <a:latin typeface="Arial" charset="0"/>
        </a:defRPr>
      </a:lvl7pPr>
      <a:lvl8pPr marL="1371600" algn="ctr" rtl="0" eaLnBrk="0" fontAlgn="base" hangingPunct="0">
        <a:spcBef>
          <a:spcPct val="0"/>
        </a:spcBef>
        <a:spcAft>
          <a:spcPct val="0"/>
        </a:spcAft>
        <a:defRPr sz="2800" b="1">
          <a:solidFill>
            <a:schemeClr val="tx2"/>
          </a:solidFill>
          <a:latin typeface="Arial" charset="0"/>
        </a:defRPr>
      </a:lvl8pPr>
      <a:lvl9pPr marL="1828800" algn="ctr" rtl="0" eaLnBrk="0" fontAlgn="base" hangingPunct="0">
        <a:spcBef>
          <a:spcPct val="0"/>
        </a:spcBef>
        <a:spcAft>
          <a:spcPct val="0"/>
        </a:spcAft>
        <a:defRPr sz="2800" b="1">
          <a:solidFill>
            <a:schemeClr val="tx2"/>
          </a:solidFill>
          <a:latin typeface="Arial" charset="0"/>
        </a:defRPr>
      </a:lvl9pPr>
    </p:titleStyle>
    <p:bodyStyle>
      <a:lvl1pPr marL="342900" indent="-342900" algn="l" rtl="0" eaLnBrk="0" fontAlgn="base" hangingPunct="0">
        <a:lnSpc>
          <a:spcPct val="120000"/>
        </a:lnSpc>
        <a:spcBef>
          <a:spcPct val="20000"/>
        </a:spcBef>
        <a:spcAft>
          <a:spcPct val="0"/>
        </a:spcAft>
        <a:buClr>
          <a:schemeClr val="accent1"/>
        </a:buClr>
        <a:buSzPct val="85000"/>
        <a:buFont typeface="Wingdings" pitchFamily="2" charset="2"/>
        <a:buChar char="n"/>
        <a:defRPr sz="2400">
          <a:solidFill>
            <a:schemeClr val="bg1"/>
          </a:solidFill>
          <a:latin typeface="+mn-lt"/>
          <a:ea typeface="+mn-ea"/>
          <a:cs typeface="+mn-cs"/>
        </a:defRPr>
      </a:lvl1pPr>
      <a:lvl2pPr marL="742950" indent="-285750" algn="l" rtl="0" eaLnBrk="0" fontAlgn="base" hangingPunct="0">
        <a:lnSpc>
          <a:spcPct val="120000"/>
        </a:lnSpc>
        <a:spcBef>
          <a:spcPct val="20000"/>
        </a:spcBef>
        <a:spcAft>
          <a:spcPct val="0"/>
        </a:spcAft>
        <a:buClr>
          <a:schemeClr val="accent1"/>
        </a:buClr>
        <a:buChar char="&gt;"/>
        <a:defRPr sz="2000">
          <a:solidFill>
            <a:schemeClr val="bg1"/>
          </a:solidFill>
          <a:latin typeface="+mn-lt"/>
        </a:defRPr>
      </a:lvl2pPr>
      <a:lvl3pPr marL="1143000" indent="-228600" algn="l" rtl="0" eaLnBrk="0" fontAlgn="base" hangingPunct="0">
        <a:lnSpc>
          <a:spcPct val="120000"/>
        </a:lnSpc>
        <a:spcBef>
          <a:spcPct val="20000"/>
        </a:spcBef>
        <a:spcAft>
          <a:spcPct val="0"/>
        </a:spcAft>
        <a:buSzPct val="85000"/>
        <a:buFont typeface="Wingdings" pitchFamily="2" charset="2"/>
        <a:buChar char="n"/>
        <a:defRPr>
          <a:solidFill>
            <a:schemeClr val="bg1"/>
          </a:solidFill>
          <a:latin typeface="+mn-lt"/>
        </a:defRPr>
      </a:lvl3pPr>
      <a:lvl4pPr marL="1600200" indent="-228600" algn="l" rtl="0" eaLnBrk="0" fontAlgn="base" hangingPunct="0">
        <a:lnSpc>
          <a:spcPct val="120000"/>
        </a:lnSpc>
        <a:spcBef>
          <a:spcPct val="20000"/>
        </a:spcBef>
        <a:spcAft>
          <a:spcPct val="0"/>
        </a:spcAft>
        <a:buChar char="&gt;"/>
        <a:defRPr sz="1600">
          <a:solidFill>
            <a:schemeClr val="bg1"/>
          </a:solidFill>
          <a:latin typeface="+mn-lt"/>
        </a:defRPr>
      </a:lvl4pPr>
      <a:lvl5pPr marL="2057400" indent="-228600" algn="l" rtl="0" eaLnBrk="0" fontAlgn="base" hangingPunct="0">
        <a:lnSpc>
          <a:spcPct val="120000"/>
        </a:lnSpc>
        <a:spcBef>
          <a:spcPct val="20000"/>
        </a:spcBef>
        <a:spcAft>
          <a:spcPct val="0"/>
        </a:spcAft>
        <a:buChar char="–"/>
        <a:defRPr sz="1400">
          <a:solidFill>
            <a:schemeClr val="bg1"/>
          </a:solidFill>
          <a:latin typeface="+mn-lt"/>
        </a:defRPr>
      </a:lvl5pPr>
      <a:lvl6pPr marL="2514600" indent="-228600" algn="l" rtl="0" eaLnBrk="0" fontAlgn="base" hangingPunct="0">
        <a:lnSpc>
          <a:spcPct val="120000"/>
        </a:lnSpc>
        <a:spcBef>
          <a:spcPct val="20000"/>
        </a:spcBef>
        <a:spcAft>
          <a:spcPct val="0"/>
        </a:spcAft>
        <a:buChar char="–"/>
        <a:defRPr sz="1400">
          <a:solidFill>
            <a:schemeClr val="bg1"/>
          </a:solidFill>
          <a:latin typeface="+mn-lt"/>
        </a:defRPr>
      </a:lvl6pPr>
      <a:lvl7pPr marL="2971800" indent="-228600" algn="l" rtl="0" eaLnBrk="0" fontAlgn="base" hangingPunct="0">
        <a:lnSpc>
          <a:spcPct val="120000"/>
        </a:lnSpc>
        <a:spcBef>
          <a:spcPct val="20000"/>
        </a:spcBef>
        <a:spcAft>
          <a:spcPct val="0"/>
        </a:spcAft>
        <a:buChar char="–"/>
        <a:defRPr sz="1400">
          <a:solidFill>
            <a:schemeClr val="bg1"/>
          </a:solidFill>
          <a:latin typeface="+mn-lt"/>
        </a:defRPr>
      </a:lvl7pPr>
      <a:lvl8pPr marL="3429000" indent="-228600" algn="l" rtl="0" eaLnBrk="0" fontAlgn="base" hangingPunct="0">
        <a:lnSpc>
          <a:spcPct val="120000"/>
        </a:lnSpc>
        <a:spcBef>
          <a:spcPct val="20000"/>
        </a:spcBef>
        <a:spcAft>
          <a:spcPct val="0"/>
        </a:spcAft>
        <a:buChar char="–"/>
        <a:defRPr sz="1400">
          <a:solidFill>
            <a:schemeClr val="bg1"/>
          </a:solidFill>
          <a:latin typeface="+mn-lt"/>
        </a:defRPr>
      </a:lvl8pPr>
      <a:lvl9pPr marL="3886200" indent="-228600" algn="l" rtl="0" eaLnBrk="0" fontAlgn="base" hangingPunct="0">
        <a:lnSpc>
          <a:spcPct val="120000"/>
        </a:lnSpc>
        <a:spcBef>
          <a:spcPct val="20000"/>
        </a:spcBef>
        <a:spcAft>
          <a:spcPct val="0"/>
        </a:spcAft>
        <a:buChar char="–"/>
        <a:defRPr sz="1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notesSlide" Target="../notesSlides/notesSlide12.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3.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image" Target="../media/image14.wmf"/><Relationship Id="rId10" Type="http://schemas.openxmlformats.org/officeDocument/2006/relationships/image" Target="../media/image21.png"/><Relationship Id="rId4" Type="http://schemas.openxmlformats.org/officeDocument/2006/relationships/image" Target="../media/image13.jpeg"/><Relationship Id="rId9"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oecd.org/home/0,3305,en_2649_201185_1_1_1_1_1,00.html"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jpeg"/><Relationship Id="rId9"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ChangeArrowheads="1"/>
          </p:cNvSpPr>
          <p:nvPr/>
        </p:nvSpPr>
        <p:spPr bwMode="auto">
          <a:xfrm>
            <a:off x="587375" y="712788"/>
            <a:ext cx="7985125" cy="4643437"/>
          </a:xfrm>
          <a:prstGeom prst="rect">
            <a:avLst/>
          </a:prstGeom>
          <a:noFill/>
          <a:ln w="12700">
            <a:noFill/>
            <a:miter lim="800000"/>
            <a:headEnd/>
            <a:tailEnd/>
          </a:ln>
        </p:spPr>
        <p:txBody>
          <a:bodyPr lIns="90488" tIns="44450" rIns="90488" bIns="44450" anchor="b"/>
          <a:lstStyle/>
          <a:p>
            <a:pPr algn="ctr" eaLnBrk="0" hangingPunct="0"/>
            <a:r>
              <a:rPr lang="en-AU" sz="4400">
                <a:solidFill>
                  <a:srgbClr val="FFCC00"/>
                </a:solidFill>
              </a:rPr>
              <a:t>AMIRA &amp; Innovation: </a:t>
            </a:r>
          </a:p>
          <a:p>
            <a:pPr algn="ctr" eaLnBrk="0" hangingPunct="0"/>
            <a:r>
              <a:rPr lang="en-AU" sz="4400">
                <a:solidFill>
                  <a:srgbClr val="FFCC00"/>
                </a:solidFill>
              </a:rPr>
              <a:t>Past, Present &amp; Future</a:t>
            </a:r>
          </a:p>
          <a:p>
            <a:pPr algn="ctr" eaLnBrk="0" hangingPunct="0"/>
            <a:r>
              <a:rPr lang="en-US" sz="4400">
                <a:solidFill>
                  <a:srgbClr val="FFCC00"/>
                </a:solidFill>
              </a:rPr>
              <a:t> </a:t>
            </a:r>
            <a:endParaRPr lang="en-US" sz="3600">
              <a:solidFill>
                <a:srgbClr val="FFCC00"/>
              </a:solidFill>
            </a:endParaRPr>
          </a:p>
          <a:p>
            <a:pPr algn="ctr" eaLnBrk="0" hangingPunct="0"/>
            <a:r>
              <a:rPr lang="en-US" sz="3200">
                <a:solidFill>
                  <a:schemeClr val="tx1"/>
                </a:solidFill>
              </a:rPr>
              <a:t>Doug Magoon </a:t>
            </a:r>
          </a:p>
          <a:p>
            <a:pPr algn="ctr" eaLnBrk="0" hangingPunct="0"/>
            <a:endParaRPr lang="en-US" sz="3200">
              <a:solidFill>
                <a:schemeClr val="tx1"/>
              </a:solidFill>
              <a:latin typeface="Calibri" pitchFamily="34" charset="0"/>
            </a:endParaRPr>
          </a:p>
          <a:p>
            <a:pPr algn="ctr" eaLnBrk="0" hangingPunct="0"/>
            <a:endParaRPr lang="en-US" sz="3200">
              <a:solidFill>
                <a:schemeClr val="tx1"/>
              </a:solidFill>
            </a:endParaRPr>
          </a:p>
          <a:p>
            <a:pPr algn="ctr" eaLnBrk="0" hangingPunct="0"/>
            <a:r>
              <a:rPr lang="en-US" sz="2400" b="0">
                <a:solidFill>
                  <a:srgbClr val="FFC000"/>
                </a:solidFill>
                <a:latin typeface="Calibri" pitchFamily="34" charset="0"/>
              </a:rPr>
              <a:t>8</a:t>
            </a:r>
            <a:r>
              <a:rPr lang="en-US" sz="2400" b="0" baseline="30000">
                <a:solidFill>
                  <a:srgbClr val="FFC000"/>
                </a:solidFill>
                <a:latin typeface="Calibri" pitchFamily="34" charset="0"/>
              </a:rPr>
              <a:t>th</a:t>
            </a:r>
            <a:r>
              <a:rPr lang="en-US" sz="2400" b="0">
                <a:solidFill>
                  <a:srgbClr val="FFC000"/>
                </a:solidFill>
                <a:latin typeface="Calibri" pitchFamily="34" charset="0"/>
              </a:rPr>
              <a:t> Biennial Exploration Managers’ Conference March 2010</a:t>
            </a:r>
          </a:p>
          <a:p>
            <a:pPr algn="ctr" eaLnBrk="0" hangingPunct="0"/>
            <a:r>
              <a:rPr lang="en-US" sz="2400" b="0">
                <a:solidFill>
                  <a:srgbClr val="FFC000"/>
                </a:solidFill>
                <a:latin typeface="Calibri" pitchFamily="34" charset="0"/>
              </a:rPr>
              <a:t>Yarra Valley</a:t>
            </a:r>
          </a:p>
        </p:txBody>
      </p:sp>
      <p:sp>
        <p:nvSpPr>
          <p:cNvPr id="8195"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a:t>
            </a:r>
            <a:endParaRPr lang="en-AU" sz="120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16387"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AMIRA’s Research Spend 1990-2009</a:t>
            </a:r>
          </a:p>
        </p:txBody>
      </p:sp>
      <p:graphicFrame>
        <p:nvGraphicFramePr>
          <p:cNvPr id="4" name="Chart 3"/>
          <p:cNvGraphicFramePr>
            <a:graphicFrameLocks/>
          </p:cNvGraphicFramePr>
          <p:nvPr/>
        </p:nvGraphicFramePr>
        <p:xfrm>
          <a:off x="500034" y="928670"/>
          <a:ext cx="8072494" cy="5715039"/>
        </p:xfrm>
        <a:graphic>
          <a:graphicData uri="http://schemas.openxmlformats.org/drawingml/2006/chart">
            <c:chart xmlns:c="http://schemas.openxmlformats.org/drawingml/2006/chart" xmlns:r="http://schemas.openxmlformats.org/officeDocument/2006/relationships" r:id="rId4"/>
          </a:graphicData>
        </a:graphic>
      </p:graphicFrame>
      <p:sp>
        <p:nvSpPr>
          <p:cNvPr id="16389"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10</a:t>
            </a:r>
            <a:endParaRPr lang="en-AU" sz="120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17411" name="Text Box 3"/>
          <p:cNvSpPr txBox="1">
            <a:spLocks noChangeArrowheads="1"/>
          </p:cNvSpPr>
          <p:nvPr/>
        </p:nvSpPr>
        <p:spPr bwMode="auto">
          <a:xfrm>
            <a:off x="627063" y="141288"/>
            <a:ext cx="7848600" cy="984250"/>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Product &amp; process innovations from AMIRA Projects</a:t>
            </a:r>
          </a:p>
        </p:txBody>
      </p:sp>
      <p:grpSp>
        <p:nvGrpSpPr>
          <p:cNvPr id="17412" name="Group 99"/>
          <p:cNvGrpSpPr>
            <a:grpSpLocks/>
          </p:cNvGrpSpPr>
          <p:nvPr/>
        </p:nvGrpSpPr>
        <p:grpSpPr bwMode="auto">
          <a:xfrm>
            <a:off x="285750" y="1214438"/>
            <a:ext cx="8429625" cy="5000625"/>
            <a:chOff x="571500" y="1428750"/>
            <a:chExt cx="8001000" cy="4429125"/>
          </a:xfrm>
        </p:grpSpPr>
        <p:grpSp>
          <p:nvGrpSpPr>
            <p:cNvPr id="17414" name="Group 51"/>
            <p:cNvGrpSpPr>
              <a:grpSpLocks/>
            </p:cNvGrpSpPr>
            <p:nvPr/>
          </p:nvGrpSpPr>
          <p:grpSpPr bwMode="auto">
            <a:xfrm>
              <a:off x="4429125" y="4589463"/>
              <a:ext cx="1143000" cy="641350"/>
              <a:chOff x="3643306" y="3390904"/>
              <a:chExt cx="1143008" cy="641343"/>
            </a:xfrm>
          </p:grpSpPr>
          <p:sp>
            <p:nvSpPr>
              <p:cNvPr id="53" name="Oval 11"/>
              <p:cNvSpPr>
                <a:spLocks noChangeArrowheads="1"/>
              </p:cNvSpPr>
              <p:nvPr/>
            </p:nvSpPr>
            <p:spPr bwMode="auto">
              <a:xfrm>
                <a:off x="3713857" y="3429003"/>
                <a:ext cx="929689" cy="603198"/>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509" name="Rectangle 12"/>
              <p:cNvSpPr>
                <a:spLocks noChangeArrowheads="1"/>
              </p:cNvSpPr>
              <p:nvPr/>
            </p:nvSpPr>
            <p:spPr bwMode="auto">
              <a:xfrm>
                <a:off x="3643306" y="3390904"/>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Cable bolting</a:t>
                </a:r>
              </a:p>
            </p:txBody>
          </p:sp>
        </p:grpSp>
        <p:grpSp>
          <p:nvGrpSpPr>
            <p:cNvPr id="17415" name="Group 26"/>
            <p:cNvGrpSpPr>
              <a:grpSpLocks/>
            </p:cNvGrpSpPr>
            <p:nvPr/>
          </p:nvGrpSpPr>
          <p:grpSpPr bwMode="auto">
            <a:xfrm>
              <a:off x="571500" y="5248275"/>
              <a:ext cx="1143000" cy="609600"/>
              <a:chOff x="1428728" y="3890970"/>
              <a:chExt cx="1143008" cy="609600"/>
            </a:xfrm>
          </p:grpSpPr>
          <p:sp>
            <p:nvSpPr>
              <p:cNvPr id="13" name="Oval 11"/>
              <p:cNvSpPr>
                <a:spLocks noChangeArrowheads="1"/>
              </p:cNvSpPr>
              <p:nvPr/>
            </p:nvSpPr>
            <p:spPr bwMode="auto">
              <a:xfrm>
                <a:off x="1428728" y="3890335"/>
                <a:ext cx="1143654" cy="60320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507" name="Rectangle 12"/>
              <p:cNvSpPr>
                <a:spLocks noChangeArrowheads="1"/>
              </p:cNvSpPr>
              <p:nvPr/>
            </p:nvSpPr>
            <p:spPr bwMode="auto">
              <a:xfrm>
                <a:off x="1428728" y="3890970"/>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Baas Becking </a:t>
                </a:r>
              </a:p>
              <a:p>
                <a:pPr algn="ctr" defTabSz="762000"/>
                <a:r>
                  <a:rPr lang="en-AU" sz="1000">
                    <a:solidFill>
                      <a:schemeClr val="bg2"/>
                    </a:solidFill>
                  </a:rPr>
                  <a:t>laboratory</a:t>
                </a:r>
              </a:p>
            </p:txBody>
          </p:sp>
        </p:grpSp>
        <p:grpSp>
          <p:nvGrpSpPr>
            <p:cNvPr id="17416" name="Group 106"/>
            <p:cNvGrpSpPr>
              <a:grpSpLocks/>
            </p:cNvGrpSpPr>
            <p:nvPr/>
          </p:nvGrpSpPr>
          <p:grpSpPr bwMode="auto">
            <a:xfrm>
              <a:off x="642938" y="4714875"/>
              <a:ext cx="1428750" cy="635000"/>
              <a:chOff x="428596" y="4071942"/>
              <a:chExt cx="1428760" cy="634316"/>
            </a:xfrm>
          </p:grpSpPr>
          <p:sp>
            <p:nvSpPr>
              <p:cNvPr id="19" name="Oval 11"/>
              <p:cNvSpPr>
                <a:spLocks noChangeArrowheads="1"/>
              </p:cNvSpPr>
              <p:nvPr/>
            </p:nvSpPr>
            <p:spPr bwMode="auto">
              <a:xfrm>
                <a:off x="427977" y="4071806"/>
                <a:ext cx="1429944" cy="602556"/>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505" name="Rectangle 12"/>
              <p:cNvSpPr>
                <a:spLocks noChangeArrowheads="1"/>
              </p:cNvSpPr>
              <p:nvPr/>
            </p:nvSpPr>
            <p:spPr bwMode="auto">
              <a:xfrm>
                <a:off x="571472" y="4096658"/>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Understanding of </a:t>
                </a:r>
              </a:p>
              <a:p>
                <a:pPr algn="ctr" defTabSz="762000"/>
                <a:r>
                  <a:rPr lang="en-AU" sz="1000">
                    <a:solidFill>
                      <a:schemeClr val="bg2"/>
                    </a:solidFill>
                  </a:rPr>
                  <a:t>Metamorphic </a:t>
                </a:r>
              </a:p>
              <a:p>
                <a:pPr algn="ctr" defTabSz="762000"/>
                <a:r>
                  <a:rPr lang="en-AU" sz="1000">
                    <a:solidFill>
                      <a:schemeClr val="bg2"/>
                    </a:solidFill>
                  </a:rPr>
                  <a:t>processes</a:t>
                </a:r>
              </a:p>
            </p:txBody>
          </p:sp>
        </p:grpSp>
        <p:grpSp>
          <p:nvGrpSpPr>
            <p:cNvPr id="17417" name="Group 28"/>
            <p:cNvGrpSpPr>
              <a:grpSpLocks/>
            </p:cNvGrpSpPr>
            <p:nvPr/>
          </p:nvGrpSpPr>
          <p:grpSpPr bwMode="auto">
            <a:xfrm>
              <a:off x="1643063" y="5000625"/>
              <a:ext cx="1143000" cy="674688"/>
              <a:chOff x="3714744" y="4683141"/>
              <a:chExt cx="1143008" cy="674685"/>
            </a:xfrm>
          </p:grpSpPr>
          <p:sp>
            <p:nvSpPr>
              <p:cNvPr id="21" name="Oval 11"/>
              <p:cNvSpPr>
                <a:spLocks noChangeArrowheads="1"/>
              </p:cNvSpPr>
              <p:nvPr/>
            </p:nvSpPr>
            <p:spPr bwMode="auto">
              <a:xfrm>
                <a:off x="3785321" y="4754396"/>
                <a:ext cx="929690" cy="603202"/>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503" name="Rectangle 12"/>
              <p:cNvSpPr>
                <a:spLocks noChangeArrowheads="1"/>
              </p:cNvSpPr>
              <p:nvPr/>
            </p:nvSpPr>
            <p:spPr bwMode="auto">
              <a:xfrm>
                <a:off x="3714744" y="4683141"/>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Iron ore </a:t>
                </a:r>
              </a:p>
              <a:p>
                <a:pPr algn="ctr" defTabSz="762000"/>
                <a:r>
                  <a:rPr lang="en-AU" sz="1000">
                    <a:solidFill>
                      <a:schemeClr val="bg2"/>
                    </a:solidFill>
                  </a:rPr>
                  <a:t>classification</a:t>
                </a:r>
              </a:p>
            </p:txBody>
          </p:sp>
        </p:grpSp>
        <p:grpSp>
          <p:nvGrpSpPr>
            <p:cNvPr id="17418" name="Group 31"/>
            <p:cNvGrpSpPr>
              <a:grpSpLocks/>
            </p:cNvGrpSpPr>
            <p:nvPr/>
          </p:nvGrpSpPr>
          <p:grpSpPr bwMode="auto">
            <a:xfrm>
              <a:off x="1857375" y="4429125"/>
              <a:ext cx="1143000" cy="641350"/>
              <a:chOff x="3643306" y="3390904"/>
              <a:chExt cx="1143008" cy="641343"/>
            </a:xfrm>
          </p:grpSpPr>
          <p:sp>
            <p:nvSpPr>
              <p:cNvPr id="23" name="Oval 11"/>
              <p:cNvSpPr>
                <a:spLocks noChangeArrowheads="1"/>
              </p:cNvSpPr>
              <p:nvPr/>
            </p:nvSpPr>
            <p:spPr bwMode="auto">
              <a:xfrm>
                <a:off x="3713533" y="3429049"/>
                <a:ext cx="929690" cy="603198"/>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501" name="Rectangle 12"/>
              <p:cNvSpPr>
                <a:spLocks noChangeArrowheads="1"/>
              </p:cNvSpPr>
              <p:nvPr/>
            </p:nvSpPr>
            <p:spPr bwMode="auto">
              <a:xfrm>
                <a:off x="3643306" y="3390904"/>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SIROTEM</a:t>
                </a:r>
              </a:p>
            </p:txBody>
          </p:sp>
        </p:grpSp>
        <p:grpSp>
          <p:nvGrpSpPr>
            <p:cNvPr id="17419" name="Group 34"/>
            <p:cNvGrpSpPr>
              <a:grpSpLocks/>
            </p:cNvGrpSpPr>
            <p:nvPr/>
          </p:nvGrpSpPr>
          <p:grpSpPr bwMode="auto">
            <a:xfrm>
              <a:off x="2428875" y="4857750"/>
              <a:ext cx="1214438" cy="641350"/>
              <a:chOff x="4500562" y="3786190"/>
              <a:chExt cx="1214446" cy="641343"/>
            </a:xfrm>
          </p:grpSpPr>
          <p:sp>
            <p:nvSpPr>
              <p:cNvPr id="30" name="Oval 11"/>
              <p:cNvSpPr>
                <a:spLocks noChangeArrowheads="1"/>
              </p:cNvSpPr>
              <p:nvPr/>
            </p:nvSpPr>
            <p:spPr bwMode="auto">
              <a:xfrm>
                <a:off x="4571866" y="3824561"/>
                <a:ext cx="1072834"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99" name="Rectangle 12"/>
              <p:cNvSpPr>
                <a:spLocks noChangeArrowheads="1"/>
              </p:cNvSpPr>
              <p:nvPr/>
            </p:nvSpPr>
            <p:spPr bwMode="auto">
              <a:xfrm>
                <a:off x="4500562" y="3786190"/>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Pb isotope </a:t>
                </a:r>
              </a:p>
              <a:p>
                <a:pPr algn="ctr" defTabSz="762000"/>
                <a:r>
                  <a:rPr lang="en-AU" sz="1000">
                    <a:solidFill>
                      <a:schemeClr val="bg2"/>
                    </a:solidFill>
                  </a:rPr>
                  <a:t>ratios technique</a:t>
                </a:r>
              </a:p>
            </p:txBody>
          </p:sp>
        </p:grpSp>
        <p:grpSp>
          <p:nvGrpSpPr>
            <p:cNvPr id="17420" name="Group 41"/>
            <p:cNvGrpSpPr>
              <a:grpSpLocks/>
            </p:cNvGrpSpPr>
            <p:nvPr/>
          </p:nvGrpSpPr>
          <p:grpSpPr bwMode="auto">
            <a:xfrm>
              <a:off x="2643188" y="4286250"/>
              <a:ext cx="1214437" cy="609600"/>
              <a:chOff x="7223832" y="3890970"/>
              <a:chExt cx="1214446" cy="609600"/>
            </a:xfrm>
          </p:grpSpPr>
          <p:sp>
            <p:nvSpPr>
              <p:cNvPr id="33" name="Oval 11"/>
              <p:cNvSpPr>
                <a:spLocks noChangeArrowheads="1"/>
              </p:cNvSpPr>
              <p:nvPr/>
            </p:nvSpPr>
            <p:spPr bwMode="auto">
              <a:xfrm>
                <a:off x="7287252" y="3894825"/>
                <a:ext cx="1071328" cy="604611"/>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97" name="Rectangle 12"/>
              <p:cNvSpPr>
                <a:spLocks noChangeArrowheads="1"/>
              </p:cNvSpPr>
              <p:nvPr/>
            </p:nvSpPr>
            <p:spPr bwMode="auto">
              <a:xfrm>
                <a:off x="7223832" y="3890970"/>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Remote sensing</a:t>
                </a:r>
              </a:p>
              <a:p>
                <a:pPr algn="ctr" defTabSz="762000"/>
                <a:r>
                  <a:rPr lang="en-AU" sz="1000">
                    <a:solidFill>
                      <a:schemeClr val="bg2"/>
                    </a:solidFill>
                  </a:rPr>
                  <a:t>In exploration</a:t>
                </a:r>
              </a:p>
            </p:txBody>
          </p:sp>
        </p:grpSp>
        <p:grpSp>
          <p:nvGrpSpPr>
            <p:cNvPr id="17421" name="Group 42"/>
            <p:cNvGrpSpPr>
              <a:grpSpLocks/>
            </p:cNvGrpSpPr>
            <p:nvPr/>
          </p:nvGrpSpPr>
          <p:grpSpPr bwMode="auto">
            <a:xfrm>
              <a:off x="3357563" y="4714875"/>
              <a:ext cx="1214437" cy="641350"/>
              <a:chOff x="7143768" y="5605482"/>
              <a:chExt cx="1214446" cy="641343"/>
            </a:xfrm>
          </p:grpSpPr>
          <p:sp>
            <p:nvSpPr>
              <p:cNvPr id="36" name="Oval 11"/>
              <p:cNvSpPr>
                <a:spLocks noChangeArrowheads="1"/>
              </p:cNvSpPr>
              <p:nvPr/>
            </p:nvSpPr>
            <p:spPr bwMode="auto">
              <a:xfrm>
                <a:off x="7214560" y="5643310"/>
                <a:ext cx="1072835"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95"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Blasting </a:t>
                </a:r>
              </a:p>
              <a:p>
                <a:pPr algn="ctr" defTabSz="762000"/>
                <a:r>
                  <a:rPr lang="en-AU" sz="1000">
                    <a:solidFill>
                      <a:schemeClr val="bg2"/>
                    </a:solidFill>
                  </a:rPr>
                  <a:t>optimisation</a:t>
                </a:r>
              </a:p>
            </p:txBody>
          </p:sp>
        </p:grpSp>
        <p:grpSp>
          <p:nvGrpSpPr>
            <p:cNvPr id="17422" name="Group 49"/>
            <p:cNvGrpSpPr>
              <a:grpSpLocks/>
            </p:cNvGrpSpPr>
            <p:nvPr/>
          </p:nvGrpSpPr>
          <p:grpSpPr bwMode="auto">
            <a:xfrm>
              <a:off x="3143250" y="3786188"/>
              <a:ext cx="1500188" cy="609600"/>
              <a:chOff x="6643702" y="4462474"/>
              <a:chExt cx="1500198" cy="609600"/>
            </a:xfrm>
          </p:grpSpPr>
          <p:sp>
            <p:nvSpPr>
              <p:cNvPr id="38" name="Oval 11"/>
              <p:cNvSpPr>
                <a:spLocks noChangeArrowheads="1"/>
              </p:cNvSpPr>
              <p:nvPr/>
            </p:nvSpPr>
            <p:spPr bwMode="auto">
              <a:xfrm>
                <a:off x="6644026" y="4470048"/>
                <a:ext cx="1499255" cy="601799"/>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93" name="Rectangle 12"/>
              <p:cNvSpPr>
                <a:spLocks noChangeArrowheads="1"/>
              </p:cNvSpPr>
              <p:nvPr/>
            </p:nvSpPr>
            <p:spPr bwMode="auto">
              <a:xfrm>
                <a:off x="6786578" y="4462474"/>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Non - destructive </a:t>
                </a:r>
              </a:p>
              <a:p>
                <a:pPr algn="ctr" defTabSz="762000"/>
                <a:r>
                  <a:rPr lang="en-AU" sz="1000">
                    <a:solidFill>
                      <a:schemeClr val="bg2"/>
                    </a:solidFill>
                  </a:rPr>
                  <a:t>wire rope testing</a:t>
                </a:r>
              </a:p>
            </p:txBody>
          </p:sp>
        </p:grpSp>
        <p:grpSp>
          <p:nvGrpSpPr>
            <p:cNvPr id="17423" name="Group 50"/>
            <p:cNvGrpSpPr>
              <a:grpSpLocks/>
            </p:cNvGrpSpPr>
            <p:nvPr/>
          </p:nvGrpSpPr>
          <p:grpSpPr bwMode="auto">
            <a:xfrm>
              <a:off x="3857625" y="4214813"/>
              <a:ext cx="1214438" cy="641350"/>
              <a:chOff x="7358082" y="1890706"/>
              <a:chExt cx="1214446" cy="641343"/>
            </a:xfrm>
          </p:grpSpPr>
          <p:sp>
            <p:nvSpPr>
              <p:cNvPr id="40" name="Oval 11"/>
              <p:cNvSpPr>
                <a:spLocks noChangeArrowheads="1"/>
              </p:cNvSpPr>
              <p:nvPr/>
            </p:nvSpPr>
            <p:spPr bwMode="auto">
              <a:xfrm>
                <a:off x="7429063" y="1928034"/>
                <a:ext cx="1072834" cy="60460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91" name="Rectangle 12"/>
              <p:cNvSpPr>
                <a:spLocks noChangeArrowheads="1"/>
              </p:cNvSpPr>
              <p:nvPr/>
            </p:nvSpPr>
            <p:spPr bwMode="auto">
              <a:xfrm>
                <a:off x="7358082" y="1890706"/>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Mining </a:t>
                </a:r>
              </a:p>
              <a:p>
                <a:pPr algn="ctr" defTabSz="762000"/>
                <a:r>
                  <a:rPr lang="en-US" sz="1000">
                    <a:solidFill>
                      <a:schemeClr val="bg2"/>
                    </a:solidFill>
                  </a:rPr>
                  <a:t>geomechanics</a:t>
                </a:r>
                <a:endParaRPr lang="en-AU" sz="1000">
                  <a:solidFill>
                    <a:schemeClr val="bg2"/>
                  </a:solidFill>
                </a:endParaRPr>
              </a:p>
            </p:txBody>
          </p:sp>
        </p:grpSp>
        <p:grpSp>
          <p:nvGrpSpPr>
            <p:cNvPr id="17424" name="Group 59"/>
            <p:cNvGrpSpPr>
              <a:grpSpLocks/>
            </p:cNvGrpSpPr>
            <p:nvPr/>
          </p:nvGrpSpPr>
          <p:grpSpPr bwMode="auto">
            <a:xfrm>
              <a:off x="4500563" y="2928938"/>
              <a:ext cx="1500187" cy="609600"/>
              <a:chOff x="4286248" y="1279507"/>
              <a:chExt cx="1500198" cy="609600"/>
            </a:xfrm>
          </p:grpSpPr>
          <p:sp>
            <p:nvSpPr>
              <p:cNvPr id="44" name="Oval 11"/>
              <p:cNvSpPr>
                <a:spLocks noChangeArrowheads="1"/>
              </p:cNvSpPr>
              <p:nvPr/>
            </p:nvSpPr>
            <p:spPr bwMode="auto">
              <a:xfrm>
                <a:off x="4286866" y="1286627"/>
                <a:ext cx="1499257" cy="601799"/>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89" name="Rectangle 12"/>
              <p:cNvSpPr>
                <a:spLocks noChangeArrowheads="1"/>
              </p:cNvSpPr>
              <p:nvPr/>
            </p:nvSpPr>
            <p:spPr bwMode="auto">
              <a:xfrm>
                <a:off x="4429124" y="1279507"/>
                <a:ext cx="1214446" cy="609600"/>
              </a:xfrm>
              <a:prstGeom prst="rect">
                <a:avLst/>
              </a:prstGeom>
              <a:noFill/>
              <a:ln w="12700">
                <a:noFill/>
                <a:miter lim="800000"/>
                <a:headEnd/>
                <a:tailEnd/>
              </a:ln>
            </p:spPr>
            <p:txBody>
              <a:bodyPr wrap="none" lIns="90488" tIns="44450" rIns="90488" bIns="44450" anchor="ctr"/>
              <a:lstStyle/>
              <a:p>
                <a:pPr algn="ctr" defTabSz="762000"/>
                <a:r>
                  <a:rPr lang="en-US" sz="1000">
                    <a:solidFill>
                      <a:schemeClr val="bg2"/>
                    </a:solidFill>
                  </a:rPr>
                  <a:t>X-ray fluorescence </a:t>
                </a:r>
              </a:p>
              <a:p>
                <a:pPr algn="ctr" defTabSz="762000"/>
                <a:r>
                  <a:rPr lang="en-US" sz="1000">
                    <a:solidFill>
                      <a:schemeClr val="bg2"/>
                    </a:solidFill>
                  </a:rPr>
                  <a:t>spectroscopy</a:t>
                </a:r>
                <a:endParaRPr lang="en-AU" sz="1000">
                  <a:solidFill>
                    <a:schemeClr val="bg2"/>
                  </a:solidFill>
                </a:endParaRPr>
              </a:p>
            </p:txBody>
          </p:sp>
        </p:grpSp>
        <p:grpSp>
          <p:nvGrpSpPr>
            <p:cNvPr id="17425" name="Group 55"/>
            <p:cNvGrpSpPr>
              <a:grpSpLocks/>
            </p:cNvGrpSpPr>
            <p:nvPr/>
          </p:nvGrpSpPr>
          <p:grpSpPr bwMode="auto">
            <a:xfrm>
              <a:off x="5000625" y="4214813"/>
              <a:ext cx="1214438" cy="609600"/>
              <a:chOff x="6929454" y="5565787"/>
              <a:chExt cx="1214446" cy="609600"/>
            </a:xfrm>
          </p:grpSpPr>
          <p:sp>
            <p:nvSpPr>
              <p:cNvPr id="46" name="Oval 11"/>
              <p:cNvSpPr>
                <a:spLocks noChangeArrowheads="1"/>
              </p:cNvSpPr>
              <p:nvPr/>
            </p:nvSpPr>
            <p:spPr bwMode="auto">
              <a:xfrm>
                <a:off x="6999573" y="5572182"/>
                <a:ext cx="1000508" cy="60320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87" name="Rectangle 12"/>
              <p:cNvSpPr>
                <a:spLocks noChangeArrowheads="1"/>
              </p:cNvSpPr>
              <p:nvPr/>
            </p:nvSpPr>
            <p:spPr bwMode="auto">
              <a:xfrm>
                <a:off x="6929454" y="5565787"/>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Mineral </a:t>
                </a:r>
              </a:p>
              <a:p>
                <a:pPr algn="ctr" defTabSz="762000"/>
                <a:r>
                  <a:rPr lang="en-AU" sz="1000">
                    <a:solidFill>
                      <a:schemeClr val="bg2"/>
                    </a:solidFill>
                  </a:rPr>
                  <a:t>processing</a:t>
                </a:r>
              </a:p>
            </p:txBody>
          </p:sp>
        </p:grpSp>
        <p:grpSp>
          <p:nvGrpSpPr>
            <p:cNvPr id="17426" name="Group 56"/>
            <p:cNvGrpSpPr>
              <a:grpSpLocks/>
            </p:cNvGrpSpPr>
            <p:nvPr/>
          </p:nvGrpSpPr>
          <p:grpSpPr bwMode="auto">
            <a:xfrm>
              <a:off x="4214813" y="3357563"/>
              <a:ext cx="1143000" cy="641350"/>
              <a:chOff x="3643306" y="3390904"/>
              <a:chExt cx="1143008" cy="641343"/>
            </a:xfrm>
          </p:grpSpPr>
          <p:sp>
            <p:nvSpPr>
              <p:cNvPr id="58" name="Oval 11"/>
              <p:cNvSpPr>
                <a:spLocks noChangeArrowheads="1"/>
              </p:cNvSpPr>
              <p:nvPr/>
            </p:nvSpPr>
            <p:spPr bwMode="auto">
              <a:xfrm>
                <a:off x="3714206" y="3429184"/>
                <a:ext cx="929689" cy="603198"/>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85" name="Rectangle 12"/>
              <p:cNvSpPr>
                <a:spLocks noChangeArrowheads="1"/>
              </p:cNvSpPr>
              <p:nvPr/>
            </p:nvSpPr>
            <p:spPr bwMode="auto">
              <a:xfrm>
                <a:off x="3643306" y="3390904"/>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Fine particle </a:t>
                </a:r>
              </a:p>
              <a:p>
                <a:pPr algn="ctr" defTabSz="762000"/>
                <a:r>
                  <a:rPr lang="en-AU" sz="1000">
                    <a:solidFill>
                      <a:schemeClr val="bg2"/>
                    </a:solidFill>
                  </a:rPr>
                  <a:t>flotation</a:t>
                </a:r>
              </a:p>
            </p:txBody>
          </p:sp>
        </p:grpSp>
        <p:grpSp>
          <p:nvGrpSpPr>
            <p:cNvPr id="17427" name="Group 60"/>
            <p:cNvGrpSpPr>
              <a:grpSpLocks/>
            </p:cNvGrpSpPr>
            <p:nvPr/>
          </p:nvGrpSpPr>
          <p:grpSpPr bwMode="auto">
            <a:xfrm>
              <a:off x="5143500" y="3392488"/>
              <a:ext cx="1214438" cy="641350"/>
              <a:chOff x="7143768" y="5605482"/>
              <a:chExt cx="1214446" cy="641343"/>
            </a:xfrm>
          </p:grpSpPr>
          <p:sp>
            <p:nvSpPr>
              <p:cNvPr id="62" name="Oval 11"/>
              <p:cNvSpPr>
                <a:spLocks noChangeArrowheads="1"/>
              </p:cNvSpPr>
              <p:nvPr/>
            </p:nvSpPr>
            <p:spPr bwMode="auto">
              <a:xfrm>
                <a:off x="7214157" y="5643989"/>
                <a:ext cx="1072834"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83"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On stream </a:t>
                </a:r>
              </a:p>
              <a:p>
                <a:pPr algn="ctr" defTabSz="762000"/>
                <a:r>
                  <a:rPr lang="en-AU" sz="1000">
                    <a:solidFill>
                      <a:schemeClr val="bg2"/>
                    </a:solidFill>
                  </a:rPr>
                  <a:t>analysis</a:t>
                </a:r>
              </a:p>
            </p:txBody>
          </p:sp>
        </p:grpSp>
        <p:grpSp>
          <p:nvGrpSpPr>
            <p:cNvPr id="17428" name="Group 63"/>
            <p:cNvGrpSpPr>
              <a:grpSpLocks/>
            </p:cNvGrpSpPr>
            <p:nvPr/>
          </p:nvGrpSpPr>
          <p:grpSpPr bwMode="auto">
            <a:xfrm>
              <a:off x="5429250" y="4643438"/>
              <a:ext cx="1143000" cy="641350"/>
              <a:chOff x="3643306" y="3390904"/>
              <a:chExt cx="1143008" cy="641343"/>
            </a:xfrm>
          </p:grpSpPr>
          <p:sp>
            <p:nvSpPr>
              <p:cNvPr id="65" name="Oval 11"/>
              <p:cNvSpPr>
                <a:spLocks noChangeArrowheads="1"/>
              </p:cNvSpPr>
              <p:nvPr/>
            </p:nvSpPr>
            <p:spPr bwMode="auto">
              <a:xfrm>
                <a:off x="3714233" y="3428459"/>
                <a:ext cx="929689" cy="603198"/>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81" name="Rectangle 12"/>
              <p:cNvSpPr>
                <a:spLocks noChangeArrowheads="1"/>
              </p:cNvSpPr>
              <p:nvPr/>
            </p:nvSpPr>
            <p:spPr bwMode="auto">
              <a:xfrm>
                <a:off x="3643306" y="3390904"/>
                <a:ext cx="1143008"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Large axial </a:t>
                </a:r>
              </a:p>
              <a:p>
                <a:pPr algn="ctr" defTabSz="762000"/>
                <a:r>
                  <a:rPr lang="en-AU" sz="1000">
                    <a:solidFill>
                      <a:schemeClr val="bg2"/>
                    </a:solidFill>
                  </a:rPr>
                  <a:t>flow  fans</a:t>
                </a:r>
              </a:p>
            </p:txBody>
          </p:sp>
        </p:grpSp>
        <p:grpSp>
          <p:nvGrpSpPr>
            <p:cNvPr id="17429" name="Group 66"/>
            <p:cNvGrpSpPr>
              <a:grpSpLocks/>
            </p:cNvGrpSpPr>
            <p:nvPr/>
          </p:nvGrpSpPr>
          <p:grpSpPr bwMode="auto">
            <a:xfrm>
              <a:off x="5715000" y="3929063"/>
              <a:ext cx="1285875" cy="609600"/>
              <a:chOff x="4286248" y="1279507"/>
              <a:chExt cx="1500198" cy="609600"/>
            </a:xfrm>
          </p:grpSpPr>
          <p:sp>
            <p:nvSpPr>
              <p:cNvPr id="68" name="Oval 11"/>
              <p:cNvSpPr>
                <a:spLocks noChangeArrowheads="1"/>
              </p:cNvSpPr>
              <p:nvPr/>
            </p:nvSpPr>
            <p:spPr bwMode="auto">
              <a:xfrm>
                <a:off x="4287001" y="1286219"/>
                <a:ext cx="1499508" cy="603205"/>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79" name="Rectangle 12"/>
              <p:cNvSpPr>
                <a:spLocks noChangeArrowheads="1"/>
              </p:cNvSpPr>
              <p:nvPr/>
            </p:nvSpPr>
            <p:spPr bwMode="auto">
              <a:xfrm>
                <a:off x="4429124" y="1279507"/>
                <a:ext cx="1214446" cy="609600"/>
              </a:xfrm>
              <a:prstGeom prst="rect">
                <a:avLst/>
              </a:prstGeom>
              <a:noFill/>
              <a:ln w="12700">
                <a:noFill/>
                <a:miter lim="800000"/>
                <a:headEnd/>
                <a:tailEnd/>
              </a:ln>
            </p:spPr>
            <p:txBody>
              <a:bodyPr wrap="none" lIns="90488" tIns="44450" rIns="90488" bIns="44450" anchor="ctr"/>
              <a:lstStyle/>
              <a:p>
                <a:pPr algn="ctr" defTabSz="762000"/>
                <a:r>
                  <a:rPr lang="en-US" sz="1000">
                    <a:solidFill>
                      <a:schemeClr val="bg2"/>
                    </a:solidFill>
                  </a:rPr>
                  <a:t>Solar energy air </a:t>
                </a:r>
              </a:p>
              <a:p>
                <a:pPr algn="ctr" defTabSz="762000"/>
                <a:r>
                  <a:rPr lang="en-US" sz="1000">
                    <a:solidFill>
                      <a:schemeClr val="bg2"/>
                    </a:solidFill>
                  </a:rPr>
                  <a:t>conditioning</a:t>
                </a:r>
                <a:endParaRPr lang="en-AU" sz="1000">
                  <a:solidFill>
                    <a:schemeClr val="bg2"/>
                  </a:solidFill>
                </a:endParaRPr>
              </a:p>
            </p:txBody>
          </p:sp>
        </p:grpSp>
        <p:grpSp>
          <p:nvGrpSpPr>
            <p:cNvPr id="17430" name="Group 54"/>
            <p:cNvGrpSpPr>
              <a:grpSpLocks/>
            </p:cNvGrpSpPr>
            <p:nvPr/>
          </p:nvGrpSpPr>
          <p:grpSpPr bwMode="auto">
            <a:xfrm>
              <a:off x="4429125" y="3786188"/>
              <a:ext cx="1214438" cy="609600"/>
              <a:chOff x="7500958" y="3071810"/>
              <a:chExt cx="1500198" cy="609600"/>
            </a:xfrm>
          </p:grpSpPr>
          <p:sp>
            <p:nvSpPr>
              <p:cNvPr id="48" name="Oval 11"/>
              <p:cNvSpPr>
                <a:spLocks noChangeArrowheads="1"/>
              </p:cNvSpPr>
              <p:nvPr/>
            </p:nvSpPr>
            <p:spPr bwMode="auto">
              <a:xfrm>
                <a:off x="7500626" y="3079384"/>
                <a:ext cx="1500231" cy="601799"/>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77" name="Rectangle 12"/>
              <p:cNvSpPr>
                <a:spLocks noChangeArrowheads="1"/>
              </p:cNvSpPr>
              <p:nvPr/>
            </p:nvSpPr>
            <p:spPr bwMode="auto">
              <a:xfrm>
                <a:off x="7643834" y="3071810"/>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Sulfide mineral </a:t>
                </a:r>
              </a:p>
              <a:p>
                <a:pPr algn="ctr" defTabSz="762000"/>
                <a:r>
                  <a:rPr lang="en-AU" sz="1000">
                    <a:solidFill>
                      <a:schemeClr val="bg2"/>
                    </a:solidFill>
                  </a:rPr>
                  <a:t>flotation</a:t>
                </a:r>
              </a:p>
            </p:txBody>
          </p:sp>
        </p:grpSp>
        <p:grpSp>
          <p:nvGrpSpPr>
            <p:cNvPr id="17431" name="Group 69"/>
            <p:cNvGrpSpPr>
              <a:grpSpLocks/>
            </p:cNvGrpSpPr>
            <p:nvPr/>
          </p:nvGrpSpPr>
          <p:grpSpPr bwMode="auto">
            <a:xfrm>
              <a:off x="5786438" y="2928938"/>
              <a:ext cx="1214437" cy="641350"/>
              <a:chOff x="7143768" y="5605482"/>
              <a:chExt cx="1214446" cy="641343"/>
            </a:xfrm>
          </p:grpSpPr>
          <p:sp>
            <p:nvSpPr>
              <p:cNvPr id="71" name="Oval 11"/>
              <p:cNvSpPr>
                <a:spLocks noChangeArrowheads="1"/>
              </p:cNvSpPr>
              <p:nvPr/>
            </p:nvSpPr>
            <p:spPr bwMode="auto">
              <a:xfrm>
                <a:off x="7214613" y="5643535"/>
                <a:ext cx="1072835"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75"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Image </a:t>
                </a:r>
              </a:p>
              <a:p>
                <a:pPr algn="ctr" defTabSz="762000"/>
                <a:r>
                  <a:rPr lang="en-AU" sz="1000">
                    <a:solidFill>
                      <a:schemeClr val="bg2"/>
                    </a:solidFill>
                  </a:rPr>
                  <a:t>processing</a:t>
                </a:r>
              </a:p>
            </p:txBody>
          </p:sp>
        </p:grpSp>
        <p:grpSp>
          <p:nvGrpSpPr>
            <p:cNvPr id="17432" name="Group 72"/>
            <p:cNvGrpSpPr>
              <a:grpSpLocks/>
            </p:cNvGrpSpPr>
            <p:nvPr/>
          </p:nvGrpSpPr>
          <p:grpSpPr bwMode="auto">
            <a:xfrm>
              <a:off x="6215063" y="4357688"/>
              <a:ext cx="1500187" cy="609600"/>
              <a:chOff x="4286248" y="1279507"/>
              <a:chExt cx="1500198" cy="609600"/>
            </a:xfrm>
          </p:grpSpPr>
          <p:sp>
            <p:nvSpPr>
              <p:cNvPr id="74" name="Oval 11"/>
              <p:cNvSpPr>
                <a:spLocks noChangeArrowheads="1"/>
              </p:cNvSpPr>
              <p:nvPr/>
            </p:nvSpPr>
            <p:spPr bwMode="auto">
              <a:xfrm>
                <a:off x="4285575" y="1286447"/>
                <a:ext cx="1500764" cy="60320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73" name="Rectangle 12"/>
              <p:cNvSpPr>
                <a:spLocks noChangeArrowheads="1"/>
              </p:cNvSpPr>
              <p:nvPr/>
            </p:nvSpPr>
            <p:spPr bwMode="auto">
              <a:xfrm>
                <a:off x="4429124" y="1279507"/>
                <a:ext cx="1214446" cy="609600"/>
              </a:xfrm>
              <a:prstGeom prst="rect">
                <a:avLst/>
              </a:prstGeom>
              <a:noFill/>
              <a:ln w="12700">
                <a:noFill/>
                <a:miter lim="800000"/>
                <a:headEnd/>
                <a:tailEnd/>
              </a:ln>
            </p:spPr>
            <p:txBody>
              <a:bodyPr wrap="none" lIns="90488" tIns="44450" rIns="90488" bIns="44450" anchor="ctr"/>
              <a:lstStyle/>
              <a:p>
                <a:pPr algn="ctr" defTabSz="762000"/>
                <a:r>
                  <a:rPr lang="en-US" sz="1000">
                    <a:solidFill>
                      <a:schemeClr val="bg2"/>
                    </a:solidFill>
                  </a:rPr>
                  <a:t>PIMA-  field portable </a:t>
                </a:r>
              </a:p>
              <a:p>
                <a:pPr algn="ctr" defTabSz="762000"/>
                <a:r>
                  <a:rPr lang="en-US" sz="1000">
                    <a:solidFill>
                      <a:schemeClr val="bg2"/>
                    </a:solidFill>
                  </a:rPr>
                  <a:t>spectrometer</a:t>
                </a:r>
                <a:endParaRPr lang="en-AU" sz="1000">
                  <a:solidFill>
                    <a:schemeClr val="bg2"/>
                  </a:solidFill>
                </a:endParaRPr>
              </a:p>
            </p:txBody>
          </p:sp>
        </p:grpSp>
        <p:grpSp>
          <p:nvGrpSpPr>
            <p:cNvPr id="17433" name="Group 75"/>
            <p:cNvGrpSpPr>
              <a:grpSpLocks/>
            </p:cNvGrpSpPr>
            <p:nvPr/>
          </p:nvGrpSpPr>
          <p:grpSpPr bwMode="auto">
            <a:xfrm>
              <a:off x="6143625" y="3429000"/>
              <a:ext cx="1214438" cy="641350"/>
              <a:chOff x="7143768" y="5605482"/>
              <a:chExt cx="1214446" cy="641343"/>
            </a:xfrm>
          </p:grpSpPr>
          <p:sp>
            <p:nvSpPr>
              <p:cNvPr id="77" name="Oval 11"/>
              <p:cNvSpPr>
                <a:spLocks noChangeArrowheads="1"/>
              </p:cNvSpPr>
              <p:nvPr/>
            </p:nvSpPr>
            <p:spPr bwMode="auto">
              <a:xfrm>
                <a:off x="7214533" y="5644035"/>
                <a:ext cx="1072834"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71"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Regolith </a:t>
                </a:r>
              </a:p>
              <a:p>
                <a:pPr algn="ctr" defTabSz="762000"/>
                <a:r>
                  <a:rPr lang="en-AU" sz="1000">
                    <a:solidFill>
                      <a:schemeClr val="bg2"/>
                    </a:solidFill>
                  </a:rPr>
                  <a:t>geochemistry</a:t>
                </a:r>
              </a:p>
            </p:txBody>
          </p:sp>
        </p:grpSp>
        <p:grpSp>
          <p:nvGrpSpPr>
            <p:cNvPr id="17434" name="Group 78"/>
            <p:cNvGrpSpPr>
              <a:grpSpLocks/>
            </p:cNvGrpSpPr>
            <p:nvPr/>
          </p:nvGrpSpPr>
          <p:grpSpPr bwMode="auto">
            <a:xfrm>
              <a:off x="5000625" y="1857375"/>
              <a:ext cx="1214438" cy="641350"/>
              <a:chOff x="7143768" y="5605482"/>
              <a:chExt cx="1214446" cy="641343"/>
            </a:xfrm>
          </p:grpSpPr>
          <p:sp>
            <p:nvSpPr>
              <p:cNvPr id="80" name="Oval 11"/>
              <p:cNvSpPr>
                <a:spLocks noChangeArrowheads="1"/>
              </p:cNvSpPr>
              <p:nvPr/>
            </p:nvSpPr>
            <p:spPr bwMode="auto">
              <a:xfrm>
                <a:off x="7213887" y="5643673"/>
                <a:ext cx="1072834"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69"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Non-toxic</a:t>
                </a:r>
              </a:p>
              <a:p>
                <a:pPr algn="ctr" defTabSz="762000"/>
                <a:r>
                  <a:rPr lang="en-AU" sz="1000">
                    <a:solidFill>
                      <a:schemeClr val="bg2"/>
                    </a:solidFill>
                  </a:rPr>
                  <a:t>- Heavy liquid</a:t>
                </a:r>
              </a:p>
            </p:txBody>
          </p:sp>
        </p:grpSp>
        <p:grpSp>
          <p:nvGrpSpPr>
            <p:cNvPr id="17435" name="Group 81"/>
            <p:cNvGrpSpPr>
              <a:grpSpLocks/>
            </p:cNvGrpSpPr>
            <p:nvPr/>
          </p:nvGrpSpPr>
          <p:grpSpPr bwMode="auto">
            <a:xfrm>
              <a:off x="6429375" y="2500313"/>
              <a:ext cx="1214438" cy="641350"/>
              <a:chOff x="7143768" y="5605482"/>
              <a:chExt cx="1214446" cy="641343"/>
            </a:xfrm>
          </p:grpSpPr>
          <p:sp>
            <p:nvSpPr>
              <p:cNvPr id="83" name="Oval 11"/>
              <p:cNvSpPr>
                <a:spLocks noChangeArrowheads="1"/>
              </p:cNvSpPr>
              <p:nvPr/>
            </p:nvSpPr>
            <p:spPr bwMode="auto">
              <a:xfrm>
                <a:off x="7215072" y="5643309"/>
                <a:ext cx="1072834" cy="603198"/>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67"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Dry-stream </a:t>
                </a:r>
              </a:p>
              <a:p>
                <a:pPr algn="ctr" defTabSz="762000"/>
                <a:r>
                  <a:rPr lang="en-AU" sz="1000">
                    <a:solidFill>
                      <a:schemeClr val="bg2"/>
                    </a:solidFill>
                  </a:rPr>
                  <a:t>analyser</a:t>
                </a:r>
              </a:p>
            </p:txBody>
          </p:sp>
        </p:grpSp>
        <p:grpSp>
          <p:nvGrpSpPr>
            <p:cNvPr id="17436" name="Group 84"/>
            <p:cNvGrpSpPr>
              <a:grpSpLocks/>
            </p:cNvGrpSpPr>
            <p:nvPr/>
          </p:nvGrpSpPr>
          <p:grpSpPr bwMode="auto">
            <a:xfrm>
              <a:off x="6786563" y="3071813"/>
              <a:ext cx="1214437" cy="641350"/>
              <a:chOff x="7143768" y="5605482"/>
              <a:chExt cx="1214446" cy="641343"/>
            </a:xfrm>
          </p:grpSpPr>
          <p:sp>
            <p:nvSpPr>
              <p:cNvPr id="86" name="Oval 11"/>
              <p:cNvSpPr>
                <a:spLocks noChangeArrowheads="1"/>
              </p:cNvSpPr>
              <p:nvPr/>
            </p:nvSpPr>
            <p:spPr bwMode="auto">
              <a:xfrm>
                <a:off x="7214990" y="5644080"/>
                <a:ext cx="1072835"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65"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QEMxSEM</a:t>
                </a:r>
              </a:p>
            </p:txBody>
          </p:sp>
        </p:grpSp>
        <p:grpSp>
          <p:nvGrpSpPr>
            <p:cNvPr id="17437" name="Group 87"/>
            <p:cNvGrpSpPr>
              <a:grpSpLocks/>
            </p:cNvGrpSpPr>
            <p:nvPr/>
          </p:nvGrpSpPr>
          <p:grpSpPr bwMode="auto">
            <a:xfrm>
              <a:off x="6929438" y="3859213"/>
              <a:ext cx="1214437" cy="641350"/>
              <a:chOff x="7143768" y="5605482"/>
              <a:chExt cx="1214446" cy="641343"/>
            </a:xfrm>
          </p:grpSpPr>
          <p:sp>
            <p:nvSpPr>
              <p:cNvPr id="89" name="Oval 11"/>
              <p:cNvSpPr>
                <a:spLocks noChangeArrowheads="1"/>
              </p:cNvSpPr>
              <p:nvPr/>
            </p:nvSpPr>
            <p:spPr bwMode="auto">
              <a:xfrm>
                <a:off x="7215260" y="5644080"/>
                <a:ext cx="1072835"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63"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JK SimMet &amp;</a:t>
                </a:r>
              </a:p>
              <a:p>
                <a:pPr algn="ctr" defTabSz="762000"/>
                <a:r>
                  <a:rPr lang="en-US" sz="1000">
                    <a:solidFill>
                      <a:schemeClr val="bg2"/>
                    </a:solidFill>
                  </a:rPr>
                  <a:t>JK SIM SAND</a:t>
                </a:r>
                <a:endParaRPr lang="en-AU" sz="1000">
                  <a:solidFill>
                    <a:schemeClr val="bg2"/>
                  </a:solidFill>
                </a:endParaRPr>
              </a:p>
            </p:txBody>
          </p:sp>
        </p:grpSp>
        <p:grpSp>
          <p:nvGrpSpPr>
            <p:cNvPr id="17438" name="Group 90"/>
            <p:cNvGrpSpPr>
              <a:grpSpLocks/>
            </p:cNvGrpSpPr>
            <p:nvPr/>
          </p:nvGrpSpPr>
          <p:grpSpPr bwMode="auto">
            <a:xfrm>
              <a:off x="7294563" y="3454400"/>
              <a:ext cx="928687" cy="546100"/>
              <a:chOff x="7143768" y="5605482"/>
              <a:chExt cx="1214446" cy="641343"/>
            </a:xfrm>
          </p:grpSpPr>
          <p:sp>
            <p:nvSpPr>
              <p:cNvPr id="92" name="Oval 11"/>
              <p:cNvSpPr>
                <a:spLocks noChangeArrowheads="1"/>
              </p:cNvSpPr>
              <p:nvPr/>
            </p:nvSpPr>
            <p:spPr bwMode="auto">
              <a:xfrm>
                <a:off x="7214949" y="5644048"/>
                <a:ext cx="1071908" cy="602723"/>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61"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JK LIFT</a:t>
                </a:r>
              </a:p>
            </p:txBody>
          </p:sp>
        </p:grpSp>
        <p:grpSp>
          <p:nvGrpSpPr>
            <p:cNvPr id="17439" name="Group 93"/>
            <p:cNvGrpSpPr>
              <a:grpSpLocks/>
            </p:cNvGrpSpPr>
            <p:nvPr/>
          </p:nvGrpSpPr>
          <p:grpSpPr bwMode="auto">
            <a:xfrm>
              <a:off x="6072188" y="2000250"/>
              <a:ext cx="1857375" cy="609600"/>
              <a:chOff x="4286248" y="1279507"/>
              <a:chExt cx="1500198" cy="609600"/>
            </a:xfrm>
          </p:grpSpPr>
          <p:sp>
            <p:nvSpPr>
              <p:cNvPr id="95" name="Oval 11"/>
              <p:cNvSpPr>
                <a:spLocks noChangeArrowheads="1"/>
              </p:cNvSpPr>
              <p:nvPr/>
            </p:nvSpPr>
            <p:spPr bwMode="auto">
              <a:xfrm>
                <a:off x="4286704" y="1285902"/>
                <a:ext cx="1499372" cy="603205"/>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59" name="Rectangle 12"/>
              <p:cNvSpPr>
                <a:spLocks noChangeArrowheads="1"/>
              </p:cNvSpPr>
              <p:nvPr/>
            </p:nvSpPr>
            <p:spPr bwMode="auto">
              <a:xfrm>
                <a:off x="4429124" y="1279507"/>
                <a:ext cx="1214446" cy="609600"/>
              </a:xfrm>
              <a:prstGeom prst="rect">
                <a:avLst/>
              </a:prstGeom>
              <a:noFill/>
              <a:ln w="12700">
                <a:noFill/>
                <a:miter lim="800000"/>
                <a:headEnd/>
                <a:tailEnd/>
              </a:ln>
            </p:spPr>
            <p:txBody>
              <a:bodyPr wrap="none" lIns="90488" tIns="44450" rIns="90488" bIns="44450" anchor="ctr"/>
              <a:lstStyle/>
              <a:p>
                <a:pPr algn="ctr" defTabSz="762000"/>
                <a:r>
                  <a:rPr lang="en-US" sz="1000">
                    <a:solidFill>
                      <a:schemeClr val="bg2"/>
                    </a:solidFill>
                  </a:rPr>
                  <a:t>Multiphase meter for oil, </a:t>
                </a:r>
              </a:p>
              <a:p>
                <a:pPr algn="ctr" defTabSz="762000"/>
                <a:r>
                  <a:rPr lang="en-US" sz="1000">
                    <a:solidFill>
                      <a:schemeClr val="bg2"/>
                    </a:solidFill>
                  </a:rPr>
                  <a:t>water &amp; gas measurement</a:t>
                </a:r>
                <a:endParaRPr lang="en-AU" sz="1000">
                  <a:solidFill>
                    <a:schemeClr val="bg2"/>
                  </a:solidFill>
                </a:endParaRPr>
              </a:p>
            </p:txBody>
          </p:sp>
        </p:grpSp>
        <p:grpSp>
          <p:nvGrpSpPr>
            <p:cNvPr id="17440" name="Group 96"/>
            <p:cNvGrpSpPr>
              <a:grpSpLocks/>
            </p:cNvGrpSpPr>
            <p:nvPr/>
          </p:nvGrpSpPr>
          <p:grpSpPr bwMode="auto">
            <a:xfrm>
              <a:off x="7358063" y="2571750"/>
              <a:ext cx="1214437" cy="641350"/>
              <a:chOff x="7143768" y="5605482"/>
              <a:chExt cx="1214446" cy="641343"/>
            </a:xfrm>
          </p:grpSpPr>
          <p:sp>
            <p:nvSpPr>
              <p:cNvPr id="98" name="Oval 11"/>
              <p:cNvSpPr>
                <a:spLocks noChangeArrowheads="1"/>
              </p:cNvSpPr>
              <p:nvPr/>
            </p:nvSpPr>
            <p:spPr bwMode="auto">
              <a:xfrm>
                <a:off x="7214560" y="5643581"/>
                <a:ext cx="1072835" cy="603197"/>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57"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Thickener</a:t>
                </a:r>
              </a:p>
              <a:p>
                <a:pPr algn="ctr" defTabSz="762000"/>
                <a:r>
                  <a:rPr lang="en-AU" sz="1000">
                    <a:solidFill>
                      <a:schemeClr val="bg2"/>
                    </a:solidFill>
                  </a:rPr>
                  <a:t>Technology</a:t>
                </a:r>
              </a:p>
            </p:txBody>
          </p:sp>
        </p:grpSp>
        <p:grpSp>
          <p:nvGrpSpPr>
            <p:cNvPr id="17441" name="Group 99"/>
            <p:cNvGrpSpPr>
              <a:grpSpLocks/>
            </p:cNvGrpSpPr>
            <p:nvPr/>
          </p:nvGrpSpPr>
          <p:grpSpPr bwMode="auto">
            <a:xfrm>
              <a:off x="7215188" y="4643438"/>
              <a:ext cx="1214437" cy="642937"/>
              <a:chOff x="7143768" y="5605482"/>
              <a:chExt cx="1214446" cy="641343"/>
            </a:xfrm>
          </p:grpSpPr>
          <p:sp>
            <p:nvSpPr>
              <p:cNvPr id="101" name="Oval 11"/>
              <p:cNvSpPr>
                <a:spLocks noChangeArrowheads="1"/>
              </p:cNvSpPr>
              <p:nvPr/>
            </p:nvSpPr>
            <p:spPr bwMode="auto">
              <a:xfrm>
                <a:off x="7214291" y="5642944"/>
                <a:ext cx="1072835" cy="60451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55" name="Rectangle 12"/>
              <p:cNvSpPr>
                <a:spLocks noChangeArrowheads="1"/>
              </p:cNvSpPr>
              <p:nvPr/>
            </p:nvSpPr>
            <p:spPr bwMode="auto">
              <a:xfrm>
                <a:off x="7143768" y="5605482"/>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Coal seam </a:t>
                </a:r>
              </a:p>
              <a:p>
                <a:pPr algn="ctr" defTabSz="762000"/>
                <a:r>
                  <a:rPr lang="en-AU" sz="1000">
                    <a:solidFill>
                      <a:schemeClr val="bg2"/>
                    </a:solidFill>
                  </a:rPr>
                  <a:t>analyser</a:t>
                </a:r>
              </a:p>
            </p:txBody>
          </p:sp>
        </p:grpSp>
        <p:grpSp>
          <p:nvGrpSpPr>
            <p:cNvPr id="17442" name="Group 102"/>
            <p:cNvGrpSpPr>
              <a:grpSpLocks/>
            </p:cNvGrpSpPr>
            <p:nvPr/>
          </p:nvGrpSpPr>
          <p:grpSpPr bwMode="auto">
            <a:xfrm>
              <a:off x="6143625" y="4929188"/>
              <a:ext cx="1500188" cy="609600"/>
              <a:chOff x="4286248" y="1279507"/>
              <a:chExt cx="1500198" cy="609600"/>
            </a:xfrm>
          </p:grpSpPr>
          <p:sp>
            <p:nvSpPr>
              <p:cNvPr id="104" name="Oval 11"/>
              <p:cNvSpPr>
                <a:spLocks noChangeArrowheads="1"/>
              </p:cNvSpPr>
              <p:nvPr/>
            </p:nvSpPr>
            <p:spPr bwMode="auto">
              <a:xfrm>
                <a:off x="4286194" y="1287217"/>
                <a:ext cx="1500763" cy="601799"/>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53" name="Rectangle 12"/>
              <p:cNvSpPr>
                <a:spLocks noChangeArrowheads="1"/>
              </p:cNvSpPr>
              <p:nvPr/>
            </p:nvSpPr>
            <p:spPr bwMode="auto">
              <a:xfrm>
                <a:off x="4429124" y="1279507"/>
                <a:ext cx="1214446" cy="609600"/>
              </a:xfrm>
              <a:prstGeom prst="rect">
                <a:avLst/>
              </a:prstGeom>
              <a:noFill/>
              <a:ln w="12700">
                <a:noFill/>
                <a:miter lim="800000"/>
                <a:headEnd/>
                <a:tailEnd/>
              </a:ln>
            </p:spPr>
            <p:txBody>
              <a:bodyPr wrap="none" lIns="90488" tIns="44450" rIns="90488" bIns="44450" anchor="ctr"/>
              <a:lstStyle/>
              <a:p>
                <a:pPr algn="ctr" defTabSz="762000"/>
                <a:r>
                  <a:rPr lang="en-US" sz="1000">
                    <a:solidFill>
                      <a:schemeClr val="bg2"/>
                    </a:solidFill>
                  </a:rPr>
                  <a:t>EM &amp; IP modeling </a:t>
                </a:r>
              </a:p>
              <a:p>
                <a:pPr algn="ctr" defTabSz="762000"/>
                <a:r>
                  <a:rPr lang="en-US" sz="1000">
                    <a:solidFill>
                      <a:schemeClr val="bg2"/>
                    </a:solidFill>
                  </a:rPr>
                  <a:t>&amp;interpretation</a:t>
                </a:r>
                <a:endParaRPr lang="en-AU" sz="1000">
                  <a:solidFill>
                    <a:schemeClr val="bg2"/>
                  </a:solidFill>
                </a:endParaRPr>
              </a:p>
            </p:txBody>
          </p:sp>
        </p:grpSp>
        <p:grpSp>
          <p:nvGrpSpPr>
            <p:cNvPr id="17443" name="Group 110"/>
            <p:cNvGrpSpPr>
              <a:grpSpLocks/>
            </p:cNvGrpSpPr>
            <p:nvPr/>
          </p:nvGrpSpPr>
          <p:grpSpPr bwMode="auto">
            <a:xfrm>
              <a:off x="4789488" y="2371725"/>
              <a:ext cx="1857375" cy="639763"/>
              <a:chOff x="4143372" y="4820826"/>
              <a:chExt cx="1857388" cy="640181"/>
            </a:xfrm>
          </p:grpSpPr>
          <p:sp>
            <p:nvSpPr>
              <p:cNvPr id="109" name="Oval 11"/>
              <p:cNvSpPr>
                <a:spLocks noChangeArrowheads="1"/>
              </p:cNvSpPr>
              <p:nvPr/>
            </p:nvSpPr>
            <p:spPr bwMode="auto">
              <a:xfrm>
                <a:off x="4142860" y="4857907"/>
                <a:ext cx="1857872" cy="603599"/>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51" name="Rectangle 12"/>
              <p:cNvSpPr>
                <a:spLocks noChangeArrowheads="1"/>
              </p:cNvSpPr>
              <p:nvPr/>
            </p:nvSpPr>
            <p:spPr bwMode="auto">
              <a:xfrm>
                <a:off x="4329111" y="4820826"/>
                <a:ext cx="1485910"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Understanding of </a:t>
                </a:r>
              </a:p>
              <a:p>
                <a:pPr algn="ctr" defTabSz="762000"/>
                <a:r>
                  <a:rPr lang="en-AU" sz="1000">
                    <a:solidFill>
                      <a:schemeClr val="bg2"/>
                    </a:solidFill>
                  </a:rPr>
                  <a:t>Magnetic &amp; radiometric </a:t>
                </a:r>
              </a:p>
              <a:p>
                <a:pPr algn="ctr" defTabSz="762000"/>
                <a:r>
                  <a:rPr lang="en-AU" sz="1000">
                    <a:solidFill>
                      <a:schemeClr val="bg2"/>
                    </a:solidFill>
                  </a:rPr>
                  <a:t>properties of rocks &amp; ores</a:t>
                </a:r>
              </a:p>
            </p:txBody>
          </p:sp>
        </p:grpSp>
        <p:grpSp>
          <p:nvGrpSpPr>
            <p:cNvPr id="17444" name="Group 120"/>
            <p:cNvGrpSpPr>
              <a:grpSpLocks/>
            </p:cNvGrpSpPr>
            <p:nvPr/>
          </p:nvGrpSpPr>
          <p:grpSpPr bwMode="auto">
            <a:xfrm>
              <a:off x="6357938" y="1571625"/>
              <a:ext cx="1857375" cy="603250"/>
              <a:chOff x="6715140" y="792147"/>
              <a:chExt cx="1857388" cy="603247"/>
            </a:xfrm>
          </p:grpSpPr>
          <p:sp>
            <p:nvSpPr>
              <p:cNvPr id="116" name="Oval 11"/>
              <p:cNvSpPr>
                <a:spLocks noChangeArrowheads="1"/>
              </p:cNvSpPr>
              <p:nvPr/>
            </p:nvSpPr>
            <p:spPr bwMode="auto">
              <a:xfrm>
                <a:off x="6714736" y="792692"/>
                <a:ext cx="1857873" cy="603201"/>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49" name="Rectangle 12"/>
              <p:cNvSpPr>
                <a:spLocks noChangeArrowheads="1"/>
              </p:cNvSpPr>
              <p:nvPr/>
            </p:nvSpPr>
            <p:spPr bwMode="auto">
              <a:xfrm>
                <a:off x="6892034" y="831354"/>
                <a:ext cx="1503600" cy="500066"/>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Automated mineralogical </a:t>
                </a:r>
              </a:p>
              <a:p>
                <a:pPr algn="ctr" defTabSz="762000"/>
                <a:r>
                  <a:rPr lang="en-AU" sz="1000">
                    <a:solidFill>
                      <a:schemeClr val="bg2"/>
                    </a:solidFill>
                  </a:rPr>
                  <a:t>logging of  drill core,&amp; chips</a:t>
                </a:r>
              </a:p>
            </p:txBody>
          </p:sp>
        </p:grpSp>
        <p:grpSp>
          <p:nvGrpSpPr>
            <p:cNvPr id="17445" name="Group 124"/>
            <p:cNvGrpSpPr>
              <a:grpSpLocks/>
            </p:cNvGrpSpPr>
            <p:nvPr/>
          </p:nvGrpSpPr>
          <p:grpSpPr bwMode="auto">
            <a:xfrm>
              <a:off x="5143500" y="1428750"/>
              <a:ext cx="1285875" cy="609600"/>
              <a:chOff x="5286380" y="1500174"/>
              <a:chExt cx="1285884" cy="609600"/>
            </a:xfrm>
          </p:grpSpPr>
          <p:sp>
            <p:nvSpPr>
              <p:cNvPr id="123" name="Oval 11"/>
              <p:cNvSpPr>
                <a:spLocks noChangeArrowheads="1"/>
              </p:cNvSpPr>
              <p:nvPr/>
            </p:nvSpPr>
            <p:spPr bwMode="auto">
              <a:xfrm>
                <a:off x="5285949" y="1500174"/>
                <a:ext cx="1286799" cy="603204"/>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7447" name="Rectangle 12"/>
              <p:cNvSpPr>
                <a:spLocks noChangeArrowheads="1"/>
              </p:cNvSpPr>
              <p:nvPr/>
            </p:nvSpPr>
            <p:spPr bwMode="auto">
              <a:xfrm>
                <a:off x="5357818" y="1500174"/>
                <a:ext cx="1214446" cy="609600"/>
              </a:xfrm>
              <a:prstGeom prst="rect">
                <a:avLst/>
              </a:prstGeom>
              <a:noFill/>
              <a:ln w="12700">
                <a:noFill/>
                <a:miter lim="800000"/>
                <a:headEnd/>
                <a:tailEnd/>
              </a:ln>
            </p:spPr>
            <p:txBody>
              <a:bodyPr wrap="none" lIns="90488" tIns="44450" rIns="90488" bIns="44450" anchor="ctr"/>
              <a:lstStyle/>
              <a:p>
                <a:pPr algn="ctr" defTabSz="762000"/>
                <a:r>
                  <a:rPr lang="en-AU" sz="1000">
                    <a:solidFill>
                      <a:schemeClr val="bg2"/>
                    </a:solidFill>
                  </a:rPr>
                  <a:t>Computer assisted </a:t>
                </a:r>
              </a:p>
              <a:p>
                <a:pPr algn="ctr" defTabSz="762000"/>
                <a:r>
                  <a:rPr lang="en-AU" sz="1000">
                    <a:solidFill>
                      <a:schemeClr val="bg2"/>
                    </a:solidFill>
                  </a:rPr>
                  <a:t>learning</a:t>
                </a:r>
              </a:p>
            </p:txBody>
          </p:sp>
        </p:grpSp>
      </p:grpSp>
      <p:sp>
        <p:nvSpPr>
          <p:cNvPr id="17413"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11</a:t>
            </a:r>
            <a:endParaRPr lang="en-AU" sz="120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18435"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Geoscience Innovations Examples: I </a:t>
            </a:r>
          </a:p>
        </p:txBody>
      </p:sp>
      <p:sp>
        <p:nvSpPr>
          <p:cNvPr id="4" name="Rectangle 2"/>
          <p:cNvSpPr>
            <a:spLocks noChangeArrowheads="1"/>
          </p:cNvSpPr>
          <p:nvPr/>
        </p:nvSpPr>
        <p:spPr bwMode="auto">
          <a:xfrm>
            <a:off x="214313" y="1000125"/>
            <a:ext cx="8715375" cy="617538"/>
          </a:xfrm>
          <a:prstGeom prst="rect">
            <a:avLst/>
          </a:prstGeom>
          <a:solidFill>
            <a:schemeClr val="bg1"/>
          </a:solidFill>
          <a:ln w="12700">
            <a:solidFill>
              <a:schemeClr val="bg1"/>
            </a:solidFill>
            <a:miter lim="800000"/>
            <a:headEnd/>
            <a:tailEnd/>
          </a:ln>
          <a:effectLst>
            <a:outerShdw dist="107763" dir="2700000" algn="ctr" rotWithShape="0">
              <a:schemeClr val="bg1">
                <a:alpha val="50000"/>
              </a:schemeClr>
            </a:outerShdw>
          </a:effectLst>
        </p:spPr>
        <p:txBody>
          <a:bodyPr lIns="90488" tIns="44450" rIns="90488" bIns="44450" anchor="ctr"/>
          <a:lstStyle/>
          <a:p>
            <a:pPr algn="ctr" defTabSz="762000">
              <a:defRPr/>
            </a:pPr>
            <a:endParaRPr lang="en-US"/>
          </a:p>
        </p:txBody>
      </p:sp>
      <p:sp>
        <p:nvSpPr>
          <p:cNvPr id="18437" name="Line 3"/>
          <p:cNvSpPr>
            <a:spLocks noChangeShapeType="1"/>
          </p:cNvSpPr>
          <p:nvPr/>
        </p:nvSpPr>
        <p:spPr bwMode="auto">
          <a:xfrm flipV="1">
            <a:off x="3657600" y="2409825"/>
            <a:ext cx="914400" cy="457200"/>
          </a:xfrm>
          <a:prstGeom prst="line">
            <a:avLst/>
          </a:prstGeom>
          <a:noFill/>
          <a:ln w="76200">
            <a:solidFill>
              <a:schemeClr val="accent2"/>
            </a:solidFill>
            <a:round/>
            <a:headEnd/>
            <a:tailEnd type="triangle" w="med" len="med"/>
          </a:ln>
        </p:spPr>
        <p:txBody>
          <a:bodyPr/>
          <a:lstStyle/>
          <a:p>
            <a:endParaRPr lang="en-AU"/>
          </a:p>
        </p:txBody>
      </p:sp>
      <p:sp>
        <p:nvSpPr>
          <p:cNvPr id="18438" name="Rectangle 4"/>
          <p:cNvSpPr>
            <a:spLocks noChangeArrowheads="1"/>
          </p:cNvSpPr>
          <p:nvPr/>
        </p:nvSpPr>
        <p:spPr bwMode="auto">
          <a:xfrm>
            <a:off x="4573588" y="2081213"/>
            <a:ext cx="4356100" cy="396875"/>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Acceptance of Thematic Mapper</a:t>
            </a:r>
          </a:p>
        </p:txBody>
      </p:sp>
      <p:sp>
        <p:nvSpPr>
          <p:cNvPr id="18439" name="Line 5"/>
          <p:cNvSpPr>
            <a:spLocks noChangeShapeType="1"/>
          </p:cNvSpPr>
          <p:nvPr/>
        </p:nvSpPr>
        <p:spPr bwMode="auto">
          <a:xfrm flipV="1">
            <a:off x="4038600" y="3248025"/>
            <a:ext cx="1066800" cy="228600"/>
          </a:xfrm>
          <a:prstGeom prst="line">
            <a:avLst/>
          </a:prstGeom>
          <a:noFill/>
          <a:ln w="76200">
            <a:solidFill>
              <a:schemeClr val="accent2"/>
            </a:solidFill>
            <a:round/>
            <a:headEnd/>
            <a:tailEnd type="triangle" w="med" len="med"/>
          </a:ln>
        </p:spPr>
        <p:txBody>
          <a:bodyPr/>
          <a:lstStyle/>
          <a:p>
            <a:endParaRPr lang="en-AU"/>
          </a:p>
        </p:txBody>
      </p:sp>
      <p:sp>
        <p:nvSpPr>
          <p:cNvPr id="18440" name="Rectangle 6"/>
          <p:cNvSpPr>
            <a:spLocks noChangeArrowheads="1"/>
          </p:cNvSpPr>
          <p:nvPr/>
        </p:nvSpPr>
        <p:spPr bwMode="auto">
          <a:xfrm>
            <a:off x="5119688" y="2936875"/>
            <a:ext cx="3408362" cy="4572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Spectral Instrumentation</a:t>
            </a:r>
          </a:p>
        </p:txBody>
      </p:sp>
      <p:sp>
        <p:nvSpPr>
          <p:cNvPr id="18441" name="Line 7"/>
          <p:cNvSpPr>
            <a:spLocks noChangeShapeType="1"/>
          </p:cNvSpPr>
          <p:nvPr/>
        </p:nvSpPr>
        <p:spPr bwMode="auto">
          <a:xfrm>
            <a:off x="4114800" y="4086225"/>
            <a:ext cx="1104900" cy="0"/>
          </a:xfrm>
          <a:prstGeom prst="line">
            <a:avLst/>
          </a:prstGeom>
          <a:noFill/>
          <a:ln w="76200">
            <a:solidFill>
              <a:schemeClr val="accent2"/>
            </a:solidFill>
            <a:round/>
            <a:headEnd/>
            <a:tailEnd type="triangle" w="med" len="med"/>
          </a:ln>
        </p:spPr>
        <p:txBody>
          <a:bodyPr/>
          <a:lstStyle/>
          <a:p>
            <a:endParaRPr lang="en-AU"/>
          </a:p>
        </p:txBody>
      </p:sp>
      <p:sp>
        <p:nvSpPr>
          <p:cNvPr id="18442" name="Rectangle 8"/>
          <p:cNvSpPr>
            <a:spLocks noChangeArrowheads="1"/>
          </p:cNvSpPr>
          <p:nvPr/>
        </p:nvSpPr>
        <p:spPr bwMode="auto">
          <a:xfrm>
            <a:off x="5505450" y="3787775"/>
            <a:ext cx="3175000" cy="614363"/>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Understanding of Spectral</a:t>
            </a:r>
          </a:p>
          <a:p>
            <a:pPr defTabSz="762000"/>
            <a:r>
              <a:rPr lang="en-AU">
                <a:solidFill>
                  <a:srgbClr val="FFC000"/>
                </a:solidFill>
              </a:rPr>
              <a:t>Properties</a:t>
            </a:r>
          </a:p>
        </p:txBody>
      </p:sp>
      <p:sp>
        <p:nvSpPr>
          <p:cNvPr id="18443" name="Line 9"/>
          <p:cNvSpPr>
            <a:spLocks noChangeShapeType="1"/>
          </p:cNvSpPr>
          <p:nvPr/>
        </p:nvSpPr>
        <p:spPr bwMode="auto">
          <a:xfrm>
            <a:off x="4000500" y="4572000"/>
            <a:ext cx="1219200" cy="228600"/>
          </a:xfrm>
          <a:prstGeom prst="line">
            <a:avLst/>
          </a:prstGeom>
          <a:noFill/>
          <a:ln w="76200">
            <a:solidFill>
              <a:schemeClr val="accent2"/>
            </a:solidFill>
            <a:round/>
            <a:headEnd/>
            <a:tailEnd type="triangle" w="med" len="med"/>
          </a:ln>
        </p:spPr>
        <p:txBody>
          <a:bodyPr/>
          <a:lstStyle/>
          <a:p>
            <a:endParaRPr lang="en-AU"/>
          </a:p>
        </p:txBody>
      </p:sp>
      <p:sp>
        <p:nvSpPr>
          <p:cNvPr id="18444" name="Rectangle 10"/>
          <p:cNvSpPr>
            <a:spLocks noChangeArrowheads="1"/>
          </p:cNvSpPr>
          <p:nvPr/>
        </p:nvSpPr>
        <p:spPr bwMode="auto">
          <a:xfrm>
            <a:off x="5424488" y="4841875"/>
            <a:ext cx="3408362" cy="4572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Image Processing applied</a:t>
            </a:r>
          </a:p>
          <a:p>
            <a:pPr defTabSz="762000"/>
            <a:r>
              <a:rPr lang="en-AU">
                <a:solidFill>
                  <a:srgbClr val="FFC000"/>
                </a:solidFill>
              </a:rPr>
              <a:t>to geophysics</a:t>
            </a:r>
          </a:p>
        </p:txBody>
      </p:sp>
      <p:sp>
        <p:nvSpPr>
          <p:cNvPr id="13" name="Oval 11"/>
          <p:cNvSpPr>
            <a:spLocks noChangeArrowheads="1"/>
          </p:cNvSpPr>
          <p:nvPr/>
        </p:nvSpPr>
        <p:spPr bwMode="auto">
          <a:xfrm>
            <a:off x="31750" y="2397125"/>
            <a:ext cx="3879850" cy="3111500"/>
          </a:xfrm>
          <a:prstGeom prst="ellipse">
            <a:avLst/>
          </a:prstGeom>
          <a:solidFill>
            <a:schemeClr val="accent4"/>
          </a:solidFill>
          <a:ln w="12700">
            <a:solidFill>
              <a:schemeClr val="tx1"/>
            </a:solidFill>
            <a:round/>
            <a:headEnd/>
            <a:tailEnd/>
          </a:ln>
          <a:effectLst/>
        </p:spPr>
        <p:txBody>
          <a:bodyPr wrap="none" anchor="ctr"/>
          <a:lstStyle/>
          <a:p>
            <a:pPr>
              <a:defRPr/>
            </a:pPr>
            <a:endParaRPr lang="en-AU"/>
          </a:p>
        </p:txBody>
      </p:sp>
      <p:sp>
        <p:nvSpPr>
          <p:cNvPr id="18446" name="Rectangle 12"/>
          <p:cNvSpPr>
            <a:spLocks noChangeArrowheads="1"/>
          </p:cNvSpPr>
          <p:nvPr/>
        </p:nvSpPr>
        <p:spPr bwMode="auto">
          <a:xfrm>
            <a:off x="609600" y="2857500"/>
            <a:ext cx="2895600" cy="609600"/>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Remote Sensing Projects</a:t>
            </a:r>
          </a:p>
        </p:txBody>
      </p:sp>
      <p:sp>
        <p:nvSpPr>
          <p:cNvPr id="18447" name="Rectangle 13"/>
          <p:cNvSpPr>
            <a:spLocks noChangeArrowheads="1"/>
          </p:cNvSpPr>
          <p:nvPr/>
        </p:nvSpPr>
        <p:spPr bwMode="auto">
          <a:xfrm>
            <a:off x="692150" y="968375"/>
            <a:ext cx="7759700" cy="674688"/>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THE REMOTE SENSING PROJECTS STREAM: 1977- 1996</a:t>
            </a:r>
          </a:p>
        </p:txBody>
      </p:sp>
      <p:sp>
        <p:nvSpPr>
          <p:cNvPr id="18448" name="Line 14"/>
          <p:cNvSpPr>
            <a:spLocks noChangeShapeType="1"/>
          </p:cNvSpPr>
          <p:nvPr/>
        </p:nvSpPr>
        <p:spPr bwMode="auto">
          <a:xfrm>
            <a:off x="3714750" y="5072063"/>
            <a:ext cx="1219200" cy="533400"/>
          </a:xfrm>
          <a:prstGeom prst="line">
            <a:avLst/>
          </a:prstGeom>
          <a:noFill/>
          <a:ln w="76200">
            <a:solidFill>
              <a:schemeClr val="accent2"/>
            </a:solidFill>
            <a:round/>
            <a:headEnd/>
            <a:tailEnd type="triangle" w="med" len="med"/>
          </a:ln>
        </p:spPr>
        <p:txBody>
          <a:bodyPr/>
          <a:lstStyle/>
          <a:p>
            <a:endParaRPr lang="en-AU"/>
          </a:p>
        </p:txBody>
      </p:sp>
      <p:sp>
        <p:nvSpPr>
          <p:cNvPr id="18449" name="Rectangle 15"/>
          <p:cNvSpPr>
            <a:spLocks noChangeArrowheads="1"/>
          </p:cNvSpPr>
          <p:nvPr/>
        </p:nvSpPr>
        <p:spPr bwMode="auto">
          <a:xfrm>
            <a:off x="5105400" y="5686425"/>
            <a:ext cx="1533525" cy="457200"/>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Training</a:t>
            </a:r>
          </a:p>
        </p:txBody>
      </p:sp>
      <p:sp>
        <p:nvSpPr>
          <p:cNvPr id="18450" name="Rectangle 16"/>
          <p:cNvSpPr>
            <a:spLocks noChangeArrowheads="1"/>
          </p:cNvSpPr>
          <p:nvPr/>
        </p:nvSpPr>
        <p:spPr bwMode="auto">
          <a:xfrm>
            <a:off x="223838" y="3629025"/>
            <a:ext cx="3438525" cy="1612900"/>
          </a:xfrm>
          <a:prstGeom prst="rect">
            <a:avLst/>
          </a:prstGeom>
          <a:noFill/>
          <a:ln w="12700">
            <a:noFill/>
            <a:miter lim="800000"/>
            <a:headEnd/>
            <a:tailEnd/>
          </a:ln>
        </p:spPr>
        <p:txBody>
          <a:bodyPr lIns="90488" tIns="44450" rIns="90488" bIns="44450">
            <a:spAutoFit/>
          </a:bodyPr>
          <a:lstStyle/>
          <a:p>
            <a:pPr algn="ctr" defTabSz="762000">
              <a:spcBef>
                <a:spcPct val="50000"/>
              </a:spcBef>
            </a:pPr>
            <a:r>
              <a:rPr lang="en-AU" sz="1800">
                <a:solidFill>
                  <a:schemeClr val="bg2"/>
                </a:solidFill>
              </a:rPr>
              <a:t>13 projects</a:t>
            </a:r>
          </a:p>
          <a:p>
            <a:pPr algn="ctr" defTabSz="762000">
              <a:spcBef>
                <a:spcPct val="50000"/>
              </a:spcBef>
            </a:pPr>
            <a:r>
              <a:rPr lang="en-AU" sz="1800">
                <a:solidFill>
                  <a:schemeClr val="bg2"/>
                </a:solidFill>
              </a:rPr>
              <a:t>Industry contribution  ~$5.8M</a:t>
            </a:r>
          </a:p>
          <a:p>
            <a:pPr algn="ctr" defTabSz="762000">
              <a:spcBef>
                <a:spcPct val="50000"/>
              </a:spcBef>
            </a:pPr>
            <a:r>
              <a:rPr lang="en-AU" sz="1800">
                <a:solidFill>
                  <a:schemeClr val="bg2"/>
                </a:solidFill>
              </a:rPr>
              <a:t>CSIRO contribution  ~$5.8M</a:t>
            </a:r>
          </a:p>
          <a:p>
            <a:pPr algn="ctr" defTabSz="762000">
              <a:spcBef>
                <a:spcPct val="50000"/>
              </a:spcBef>
            </a:pPr>
            <a:r>
              <a:rPr lang="en-AU" sz="1800">
                <a:solidFill>
                  <a:schemeClr val="bg2"/>
                </a:solidFill>
              </a:rPr>
              <a:t>in 2009$</a:t>
            </a:r>
          </a:p>
        </p:txBody>
      </p:sp>
      <p:sp>
        <p:nvSpPr>
          <p:cNvPr id="18451"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12</a:t>
            </a:r>
            <a:endParaRPr lang="en-AU" sz="120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1"/>
          <p:cNvSpPr>
            <a:spLocks noChangeArrowheads="1"/>
          </p:cNvSpPr>
          <p:nvPr/>
        </p:nvSpPr>
        <p:spPr bwMode="auto">
          <a:xfrm>
            <a:off x="31750" y="2397125"/>
            <a:ext cx="4254500" cy="3111500"/>
          </a:xfrm>
          <a:prstGeom prst="ellipse">
            <a:avLst/>
          </a:prstGeom>
          <a:solidFill>
            <a:schemeClr val="bg2">
              <a:lumMod val="10000"/>
              <a:lumOff val="90000"/>
            </a:schemeClr>
          </a:solidFill>
          <a:ln w="12700">
            <a:solidFill>
              <a:schemeClr val="tx1"/>
            </a:solidFill>
            <a:round/>
            <a:headEnd/>
            <a:tailEnd/>
          </a:ln>
          <a:effectLst/>
        </p:spPr>
        <p:txBody>
          <a:bodyPr wrap="none" anchor="ctr"/>
          <a:lstStyle/>
          <a:p>
            <a:pPr>
              <a:defRPr/>
            </a:pPr>
            <a:endParaRPr lang="en-AU"/>
          </a:p>
        </p:txBody>
      </p:sp>
      <p:pic>
        <p:nvPicPr>
          <p:cNvPr id="19459"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19460" name="Line 3"/>
          <p:cNvSpPr>
            <a:spLocks noChangeShapeType="1"/>
          </p:cNvSpPr>
          <p:nvPr/>
        </p:nvSpPr>
        <p:spPr bwMode="auto">
          <a:xfrm flipV="1">
            <a:off x="3962400" y="2338388"/>
            <a:ext cx="1066800" cy="304800"/>
          </a:xfrm>
          <a:prstGeom prst="line">
            <a:avLst/>
          </a:prstGeom>
          <a:noFill/>
          <a:ln w="76200">
            <a:solidFill>
              <a:srgbClr val="00FF00"/>
            </a:solidFill>
            <a:round/>
            <a:headEnd/>
            <a:tailEnd type="triangle" w="med" len="med"/>
          </a:ln>
        </p:spPr>
        <p:txBody>
          <a:bodyPr/>
          <a:lstStyle/>
          <a:p>
            <a:endParaRPr lang="en-AU"/>
          </a:p>
        </p:txBody>
      </p:sp>
      <p:sp>
        <p:nvSpPr>
          <p:cNvPr id="19461" name="Rectangle 4"/>
          <p:cNvSpPr>
            <a:spLocks noChangeArrowheads="1"/>
          </p:cNvSpPr>
          <p:nvPr/>
        </p:nvSpPr>
        <p:spPr bwMode="auto">
          <a:xfrm>
            <a:off x="5106988" y="2103438"/>
            <a:ext cx="3817937" cy="396875"/>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SIROTEM Technology</a:t>
            </a:r>
          </a:p>
        </p:txBody>
      </p:sp>
      <p:sp>
        <p:nvSpPr>
          <p:cNvPr id="19462" name="Line 5"/>
          <p:cNvSpPr>
            <a:spLocks noChangeShapeType="1"/>
          </p:cNvSpPr>
          <p:nvPr/>
        </p:nvSpPr>
        <p:spPr bwMode="auto">
          <a:xfrm flipV="1">
            <a:off x="4191000" y="3084513"/>
            <a:ext cx="1295400" cy="82550"/>
          </a:xfrm>
          <a:prstGeom prst="line">
            <a:avLst/>
          </a:prstGeom>
          <a:noFill/>
          <a:ln w="76200">
            <a:solidFill>
              <a:srgbClr val="00FF00"/>
            </a:solidFill>
            <a:round/>
            <a:headEnd/>
            <a:tailEnd type="triangle" w="med" len="med"/>
          </a:ln>
        </p:spPr>
        <p:txBody>
          <a:bodyPr/>
          <a:lstStyle/>
          <a:p>
            <a:endParaRPr lang="en-AU"/>
          </a:p>
        </p:txBody>
      </p:sp>
      <p:sp>
        <p:nvSpPr>
          <p:cNvPr id="19463" name="Rectangle 6"/>
          <p:cNvSpPr>
            <a:spLocks noChangeArrowheads="1"/>
          </p:cNvSpPr>
          <p:nvPr/>
        </p:nvSpPr>
        <p:spPr bwMode="auto">
          <a:xfrm>
            <a:off x="5484813" y="2855913"/>
            <a:ext cx="3408362" cy="4572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Better Interpretation methods</a:t>
            </a:r>
          </a:p>
        </p:txBody>
      </p:sp>
      <p:sp>
        <p:nvSpPr>
          <p:cNvPr id="19464" name="Line 7"/>
          <p:cNvSpPr>
            <a:spLocks noChangeShapeType="1"/>
          </p:cNvSpPr>
          <p:nvPr/>
        </p:nvSpPr>
        <p:spPr bwMode="auto">
          <a:xfrm>
            <a:off x="4348163" y="3852863"/>
            <a:ext cx="1223962" cy="76200"/>
          </a:xfrm>
          <a:prstGeom prst="line">
            <a:avLst/>
          </a:prstGeom>
          <a:noFill/>
          <a:ln w="76200">
            <a:solidFill>
              <a:srgbClr val="00FF00"/>
            </a:solidFill>
            <a:round/>
            <a:headEnd/>
            <a:tailEnd type="triangle" w="med" len="med"/>
          </a:ln>
        </p:spPr>
        <p:txBody>
          <a:bodyPr/>
          <a:lstStyle/>
          <a:p>
            <a:endParaRPr lang="en-AU"/>
          </a:p>
        </p:txBody>
      </p:sp>
      <p:sp>
        <p:nvSpPr>
          <p:cNvPr id="19465" name="Rectangle 8"/>
          <p:cNvSpPr>
            <a:spLocks noChangeArrowheads="1"/>
          </p:cNvSpPr>
          <p:nvPr/>
        </p:nvSpPr>
        <p:spPr bwMode="auto">
          <a:xfrm>
            <a:off x="5643563" y="3695700"/>
            <a:ext cx="2336800" cy="519113"/>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Improved EM/IP modelling</a:t>
            </a:r>
          </a:p>
          <a:p>
            <a:pPr defTabSz="762000"/>
            <a:r>
              <a:rPr lang="en-AU">
                <a:solidFill>
                  <a:srgbClr val="FFC000"/>
                </a:solidFill>
              </a:rPr>
              <a:t> and interpretation software</a:t>
            </a:r>
          </a:p>
        </p:txBody>
      </p:sp>
      <p:sp>
        <p:nvSpPr>
          <p:cNvPr id="19466" name="Line 9"/>
          <p:cNvSpPr>
            <a:spLocks noChangeShapeType="1"/>
          </p:cNvSpPr>
          <p:nvPr/>
        </p:nvSpPr>
        <p:spPr bwMode="auto">
          <a:xfrm>
            <a:off x="4114800" y="4614863"/>
            <a:ext cx="1219200" cy="228600"/>
          </a:xfrm>
          <a:prstGeom prst="line">
            <a:avLst/>
          </a:prstGeom>
          <a:noFill/>
          <a:ln w="76200">
            <a:solidFill>
              <a:srgbClr val="00FF00"/>
            </a:solidFill>
            <a:round/>
            <a:headEnd/>
            <a:tailEnd type="triangle" w="med" len="med"/>
          </a:ln>
        </p:spPr>
        <p:txBody>
          <a:bodyPr/>
          <a:lstStyle/>
          <a:p>
            <a:endParaRPr lang="en-AU"/>
          </a:p>
        </p:txBody>
      </p:sp>
      <p:sp>
        <p:nvSpPr>
          <p:cNvPr id="19467" name="Rectangle 10"/>
          <p:cNvSpPr>
            <a:spLocks noChangeArrowheads="1"/>
          </p:cNvSpPr>
          <p:nvPr/>
        </p:nvSpPr>
        <p:spPr bwMode="auto">
          <a:xfrm>
            <a:off x="5468938" y="4684713"/>
            <a:ext cx="3408362" cy="6731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Better understanding of the </a:t>
            </a:r>
          </a:p>
          <a:p>
            <a:pPr defTabSz="762000"/>
            <a:r>
              <a:rPr lang="en-AU">
                <a:solidFill>
                  <a:srgbClr val="FFC000"/>
                </a:solidFill>
              </a:rPr>
              <a:t>of the EM method</a:t>
            </a:r>
          </a:p>
        </p:txBody>
      </p:sp>
      <p:sp>
        <p:nvSpPr>
          <p:cNvPr id="19468" name="Rectangle 12"/>
          <p:cNvSpPr>
            <a:spLocks noChangeArrowheads="1"/>
          </p:cNvSpPr>
          <p:nvPr/>
        </p:nvSpPr>
        <p:spPr bwMode="auto">
          <a:xfrm>
            <a:off x="642938" y="2462213"/>
            <a:ext cx="2895600" cy="609600"/>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EM/IP  Projects</a:t>
            </a:r>
          </a:p>
        </p:txBody>
      </p:sp>
      <p:sp>
        <p:nvSpPr>
          <p:cNvPr id="19469" name="Line 14"/>
          <p:cNvSpPr>
            <a:spLocks noChangeShapeType="1"/>
          </p:cNvSpPr>
          <p:nvPr/>
        </p:nvSpPr>
        <p:spPr bwMode="auto">
          <a:xfrm>
            <a:off x="3657600" y="5300663"/>
            <a:ext cx="1295400" cy="457200"/>
          </a:xfrm>
          <a:prstGeom prst="line">
            <a:avLst/>
          </a:prstGeom>
          <a:noFill/>
          <a:ln w="76200">
            <a:solidFill>
              <a:srgbClr val="00FF00"/>
            </a:solidFill>
            <a:round/>
            <a:headEnd/>
            <a:tailEnd type="triangle" w="med" len="med"/>
          </a:ln>
        </p:spPr>
        <p:txBody>
          <a:bodyPr/>
          <a:lstStyle/>
          <a:p>
            <a:endParaRPr lang="en-AU"/>
          </a:p>
        </p:txBody>
      </p:sp>
      <p:sp>
        <p:nvSpPr>
          <p:cNvPr id="19470" name="Rectangle 15"/>
          <p:cNvSpPr>
            <a:spLocks noChangeArrowheads="1"/>
          </p:cNvSpPr>
          <p:nvPr/>
        </p:nvSpPr>
        <p:spPr bwMode="auto">
          <a:xfrm>
            <a:off x="5029200" y="5643563"/>
            <a:ext cx="1609725" cy="457200"/>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Training</a:t>
            </a:r>
          </a:p>
        </p:txBody>
      </p:sp>
      <p:sp>
        <p:nvSpPr>
          <p:cNvPr id="19471" name="Rectangle 16"/>
          <p:cNvSpPr>
            <a:spLocks noChangeArrowheads="1"/>
          </p:cNvSpPr>
          <p:nvPr/>
        </p:nvSpPr>
        <p:spPr bwMode="auto">
          <a:xfrm>
            <a:off x="-134938" y="3038475"/>
            <a:ext cx="4429126" cy="2028825"/>
          </a:xfrm>
          <a:prstGeom prst="rect">
            <a:avLst/>
          </a:prstGeom>
          <a:noFill/>
          <a:ln w="12700">
            <a:noFill/>
            <a:miter lim="800000"/>
            <a:headEnd/>
            <a:tailEnd/>
          </a:ln>
        </p:spPr>
        <p:txBody>
          <a:bodyPr lIns="90488" tIns="44450" rIns="90488" bIns="44450">
            <a:spAutoFit/>
          </a:bodyPr>
          <a:lstStyle/>
          <a:p>
            <a:pPr marL="238125" indent="-238125" algn="ctr" defTabSz="762000">
              <a:spcBef>
                <a:spcPct val="50000"/>
              </a:spcBef>
            </a:pPr>
            <a:r>
              <a:rPr lang="en-AU" sz="1800">
                <a:solidFill>
                  <a:schemeClr val="bg2"/>
                </a:solidFill>
              </a:rPr>
              <a:t>19 projects</a:t>
            </a:r>
          </a:p>
          <a:p>
            <a:pPr marL="238125" indent="-238125" algn="ctr" defTabSz="762000">
              <a:spcBef>
                <a:spcPct val="50000"/>
              </a:spcBef>
            </a:pPr>
            <a:r>
              <a:rPr lang="en-AU" sz="1800">
                <a:solidFill>
                  <a:schemeClr val="bg2"/>
                </a:solidFill>
              </a:rPr>
              <a:t>Total  Industry contribution ~$7.9M</a:t>
            </a:r>
          </a:p>
          <a:p>
            <a:pPr marL="238125" indent="-238125" defTabSz="762000">
              <a:spcBef>
                <a:spcPct val="50000"/>
              </a:spcBef>
            </a:pPr>
            <a:r>
              <a:rPr lang="en-AU" sz="1800">
                <a:solidFill>
                  <a:schemeClr val="bg2"/>
                </a:solidFill>
              </a:rPr>
              <a:t> 	Hardware  development  ~$2.3M</a:t>
            </a:r>
          </a:p>
          <a:p>
            <a:pPr marL="238125" indent="-238125" defTabSz="762000">
              <a:spcBef>
                <a:spcPct val="50000"/>
              </a:spcBef>
            </a:pPr>
            <a:r>
              <a:rPr lang="en-AU" sz="1800">
                <a:solidFill>
                  <a:schemeClr val="bg2"/>
                </a:solidFill>
              </a:rPr>
              <a:t> 	 Interp.  methods &amp;  software ~$5.6M</a:t>
            </a:r>
          </a:p>
          <a:p>
            <a:pPr marL="238125" indent="-238125" algn="ctr" defTabSz="762000">
              <a:spcBef>
                <a:spcPct val="50000"/>
              </a:spcBef>
            </a:pPr>
            <a:r>
              <a:rPr lang="en-US" sz="1800">
                <a:solidFill>
                  <a:schemeClr val="bg2"/>
                </a:solidFill>
              </a:rPr>
              <a:t>2009$</a:t>
            </a:r>
            <a:endParaRPr lang="en-AU" sz="1800">
              <a:solidFill>
                <a:schemeClr val="bg2"/>
              </a:solidFill>
            </a:endParaRPr>
          </a:p>
        </p:txBody>
      </p:sp>
      <p:sp>
        <p:nvSpPr>
          <p:cNvPr id="18" name="Rectangle 2"/>
          <p:cNvSpPr>
            <a:spLocks noChangeArrowheads="1"/>
          </p:cNvSpPr>
          <p:nvPr/>
        </p:nvSpPr>
        <p:spPr bwMode="auto">
          <a:xfrm>
            <a:off x="357188" y="1000125"/>
            <a:ext cx="8539162" cy="617538"/>
          </a:xfrm>
          <a:prstGeom prst="rect">
            <a:avLst/>
          </a:prstGeom>
          <a:solidFill>
            <a:schemeClr val="bg1"/>
          </a:solidFill>
          <a:ln w="12700">
            <a:solidFill>
              <a:schemeClr val="bg1"/>
            </a:solidFill>
            <a:miter lim="800000"/>
            <a:headEnd/>
            <a:tailEnd/>
          </a:ln>
          <a:effectLst>
            <a:outerShdw dist="107763" dir="2700000" algn="ctr" rotWithShape="0">
              <a:schemeClr val="bg1">
                <a:alpha val="50000"/>
              </a:schemeClr>
            </a:outerShdw>
          </a:effectLst>
        </p:spPr>
        <p:txBody>
          <a:bodyPr lIns="90488" tIns="44450" rIns="90488" bIns="44450" anchor="ctr"/>
          <a:lstStyle/>
          <a:p>
            <a:pPr algn="ctr" defTabSz="762000">
              <a:defRPr/>
            </a:pPr>
            <a:endParaRPr lang="en-US"/>
          </a:p>
        </p:txBody>
      </p:sp>
      <p:sp>
        <p:nvSpPr>
          <p:cNvPr id="19473" name="Rectangle 13"/>
          <p:cNvSpPr>
            <a:spLocks noChangeArrowheads="1"/>
          </p:cNvSpPr>
          <p:nvPr/>
        </p:nvSpPr>
        <p:spPr bwMode="auto">
          <a:xfrm>
            <a:off x="692150" y="1000125"/>
            <a:ext cx="7759700" cy="674688"/>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THE EM/IP PROJECT STREAM: 1977- 1996</a:t>
            </a:r>
          </a:p>
        </p:txBody>
      </p:sp>
      <p:sp>
        <p:nvSpPr>
          <p:cNvPr id="19474"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Geoscience Innovations Examples: II </a:t>
            </a:r>
          </a:p>
        </p:txBody>
      </p:sp>
      <p:sp>
        <p:nvSpPr>
          <p:cNvPr id="19475"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13</a:t>
            </a:r>
            <a:endParaRPr lang="en-AU" sz="120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1"/>
          <p:cNvSpPr>
            <a:spLocks noChangeArrowheads="1"/>
          </p:cNvSpPr>
          <p:nvPr/>
        </p:nvSpPr>
        <p:spPr bwMode="auto">
          <a:xfrm>
            <a:off x="31750" y="2397125"/>
            <a:ext cx="4254500" cy="3111500"/>
          </a:xfrm>
          <a:prstGeom prst="ellipse">
            <a:avLst/>
          </a:prstGeom>
          <a:solidFill>
            <a:schemeClr val="bg2">
              <a:lumMod val="10000"/>
              <a:lumOff val="90000"/>
            </a:schemeClr>
          </a:solidFill>
          <a:ln w="12700">
            <a:solidFill>
              <a:schemeClr val="tx1"/>
            </a:solidFill>
            <a:round/>
            <a:headEnd/>
            <a:tailEnd/>
          </a:ln>
          <a:effectLst/>
        </p:spPr>
        <p:txBody>
          <a:bodyPr wrap="none" anchor="ctr"/>
          <a:lstStyle/>
          <a:p>
            <a:pPr>
              <a:defRPr/>
            </a:pPr>
            <a:endParaRPr lang="en-AU"/>
          </a:p>
        </p:txBody>
      </p:sp>
      <p:pic>
        <p:nvPicPr>
          <p:cNvPr id="20483"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18436" name="Line 3"/>
          <p:cNvSpPr>
            <a:spLocks noChangeShapeType="1"/>
          </p:cNvSpPr>
          <p:nvPr/>
        </p:nvSpPr>
        <p:spPr bwMode="auto">
          <a:xfrm flipV="1">
            <a:off x="3962400" y="2338388"/>
            <a:ext cx="1066800" cy="304800"/>
          </a:xfrm>
          <a:prstGeom prst="line">
            <a:avLst/>
          </a:prstGeom>
          <a:noFill/>
          <a:ln w="76200">
            <a:solidFill>
              <a:schemeClr val="accent2">
                <a:lumMod val="20000"/>
                <a:lumOff val="80000"/>
              </a:schemeClr>
            </a:solidFill>
            <a:round/>
            <a:headEnd/>
            <a:tailEnd type="triangle" w="med" len="med"/>
          </a:ln>
        </p:spPr>
        <p:txBody>
          <a:bodyPr/>
          <a:lstStyle/>
          <a:p>
            <a:pPr>
              <a:defRPr/>
            </a:pPr>
            <a:endParaRPr lang="en-AU"/>
          </a:p>
        </p:txBody>
      </p:sp>
      <p:sp>
        <p:nvSpPr>
          <p:cNvPr id="20485" name="Rectangle 4"/>
          <p:cNvSpPr>
            <a:spLocks noChangeArrowheads="1"/>
          </p:cNvSpPr>
          <p:nvPr/>
        </p:nvSpPr>
        <p:spPr bwMode="auto">
          <a:xfrm>
            <a:off x="5106988" y="2000250"/>
            <a:ext cx="3817937" cy="704850"/>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Better understanding of the mobility of Au in the regolith</a:t>
            </a:r>
          </a:p>
        </p:txBody>
      </p:sp>
      <p:sp>
        <p:nvSpPr>
          <p:cNvPr id="18438" name="Line 5"/>
          <p:cNvSpPr>
            <a:spLocks noChangeShapeType="1"/>
          </p:cNvSpPr>
          <p:nvPr/>
        </p:nvSpPr>
        <p:spPr bwMode="auto">
          <a:xfrm flipV="1">
            <a:off x="4191000" y="3084513"/>
            <a:ext cx="1295400" cy="82550"/>
          </a:xfrm>
          <a:prstGeom prst="line">
            <a:avLst/>
          </a:prstGeom>
          <a:noFill/>
          <a:ln w="76200">
            <a:solidFill>
              <a:schemeClr val="accent2">
                <a:lumMod val="20000"/>
                <a:lumOff val="80000"/>
              </a:schemeClr>
            </a:solidFill>
            <a:round/>
            <a:headEnd/>
            <a:tailEnd type="triangle" w="med" len="med"/>
          </a:ln>
        </p:spPr>
        <p:txBody>
          <a:bodyPr/>
          <a:lstStyle/>
          <a:p>
            <a:pPr>
              <a:defRPr/>
            </a:pPr>
            <a:endParaRPr lang="en-AU"/>
          </a:p>
        </p:txBody>
      </p:sp>
      <p:sp>
        <p:nvSpPr>
          <p:cNvPr id="20487" name="Rectangle 6"/>
          <p:cNvSpPr>
            <a:spLocks noChangeArrowheads="1"/>
          </p:cNvSpPr>
          <p:nvPr/>
        </p:nvSpPr>
        <p:spPr bwMode="auto">
          <a:xfrm>
            <a:off x="5500688" y="2855913"/>
            <a:ext cx="3643312" cy="644525"/>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New geochemical </a:t>
            </a:r>
          </a:p>
          <a:p>
            <a:pPr defTabSz="762000"/>
            <a:r>
              <a:rPr lang="en-AU">
                <a:solidFill>
                  <a:srgbClr val="FFC000"/>
                </a:solidFill>
              </a:rPr>
              <a:t>exploration tool</a:t>
            </a:r>
          </a:p>
        </p:txBody>
      </p:sp>
      <p:sp>
        <p:nvSpPr>
          <p:cNvPr id="18440" name="Line 7"/>
          <p:cNvSpPr>
            <a:spLocks noChangeShapeType="1"/>
          </p:cNvSpPr>
          <p:nvPr/>
        </p:nvSpPr>
        <p:spPr bwMode="auto">
          <a:xfrm>
            <a:off x="4348163" y="3852863"/>
            <a:ext cx="1223962" cy="76200"/>
          </a:xfrm>
          <a:prstGeom prst="line">
            <a:avLst/>
          </a:prstGeom>
          <a:noFill/>
          <a:ln w="76200">
            <a:solidFill>
              <a:schemeClr val="accent2">
                <a:lumMod val="20000"/>
                <a:lumOff val="80000"/>
              </a:schemeClr>
            </a:solidFill>
            <a:round/>
            <a:headEnd/>
            <a:tailEnd type="triangle" w="med" len="med"/>
          </a:ln>
        </p:spPr>
        <p:txBody>
          <a:bodyPr/>
          <a:lstStyle/>
          <a:p>
            <a:pPr>
              <a:defRPr/>
            </a:pPr>
            <a:endParaRPr lang="en-AU"/>
          </a:p>
        </p:txBody>
      </p:sp>
      <p:sp>
        <p:nvSpPr>
          <p:cNvPr id="20489" name="Rectangle 8"/>
          <p:cNvSpPr>
            <a:spLocks noChangeArrowheads="1"/>
          </p:cNvSpPr>
          <p:nvPr/>
        </p:nvSpPr>
        <p:spPr bwMode="auto">
          <a:xfrm>
            <a:off x="5572125" y="3714750"/>
            <a:ext cx="2336800" cy="519113"/>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Contributed to the </a:t>
            </a:r>
          </a:p>
          <a:p>
            <a:pPr defTabSz="762000"/>
            <a:r>
              <a:rPr lang="en-AU">
                <a:solidFill>
                  <a:srgbClr val="FFC000"/>
                </a:solidFill>
              </a:rPr>
              <a:t>discovery of new gold mines</a:t>
            </a:r>
          </a:p>
        </p:txBody>
      </p:sp>
      <p:sp>
        <p:nvSpPr>
          <p:cNvPr id="18442" name="Line 9"/>
          <p:cNvSpPr>
            <a:spLocks noChangeShapeType="1"/>
          </p:cNvSpPr>
          <p:nvPr/>
        </p:nvSpPr>
        <p:spPr bwMode="auto">
          <a:xfrm>
            <a:off x="4114800" y="4614863"/>
            <a:ext cx="1219200" cy="228600"/>
          </a:xfrm>
          <a:prstGeom prst="line">
            <a:avLst/>
          </a:prstGeom>
          <a:noFill/>
          <a:ln w="76200">
            <a:solidFill>
              <a:schemeClr val="accent2">
                <a:lumMod val="20000"/>
                <a:lumOff val="80000"/>
              </a:schemeClr>
            </a:solidFill>
            <a:round/>
            <a:headEnd/>
            <a:tailEnd type="triangle" w="med" len="med"/>
          </a:ln>
        </p:spPr>
        <p:txBody>
          <a:bodyPr/>
          <a:lstStyle/>
          <a:p>
            <a:pPr>
              <a:defRPr/>
            </a:pPr>
            <a:endParaRPr lang="en-AU"/>
          </a:p>
        </p:txBody>
      </p:sp>
      <p:sp>
        <p:nvSpPr>
          <p:cNvPr id="20491" name="Rectangle 10"/>
          <p:cNvSpPr>
            <a:spLocks noChangeArrowheads="1"/>
          </p:cNvSpPr>
          <p:nvPr/>
        </p:nvSpPr>
        <p:spPr bwMode="auto">
          <a:xfrm>
            <a:off x="5500688" y="4684713"/>
            <a:ext cx="3408362" cy="4572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World leading research </a:t>
            </a:r>
          </a:p>
          <a:p>
            <a:pPr defTabSz="762000"/>
            <a:r>
              <a:rPr lang="en-AU">
                <a:solidFill>
                  <a:srgbClr val="FFC000"/>
                </a:solidFill>
              </a:rPr>
              <a:t>capacity</a:t>
            </a:r>
          </a:p>
        </p:txBody>
      </p:sp>
      <p:sp>
        <p:nvSpPr>
          <p:cNvPr id="20492" name="Rectangle 12"/>
          <p:cNvSpPr>
            <a:spLocks noChangeArrowheads="1"/>
          </p:cNvSpPr>
          <p:nvPr/>
        </p:nvSpPr>
        <p:spPr bwMode="auto">
          <a:xfrm>
            <a:off x="676275" y="2747963"/>
            <a:ext cx="2895600" cy="609600"/>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Laterite Geochemistry </a:t>
            </a:r>
          </a:p>
          <a:p>
            <a:pPr algn="ctr" defTabSz="762000"/>
            <a:r>
              <a:rPr lang="en-AU">
                <a:solidFill>
                  <a:schemeClr val="bg2"/>
                </a:solidFill>
              </a:rPr>
              <a:t>Projects</a:t>
            </a:r>
          </a:p>
        </p:txBody>
      </p:sp>
      <p:sp>
        <p:nvSpPr>
          <p:cNvPr id="18445" name="Line 14"/>
          <p:cNvSpPr>
            <a:spLocks noChangeShapeType="1"/>
          </p:cNvSpPr>
          <p:nvPr/>
        </p:nvSpPr>
        <p:spPr bwMode="auto">
          <a:xfrm>
            <a:off x="3657600" y="5300663"/>
            <a:ext cx="1295400" cy="457200"/>
          </a:xfrm>
          <a:prstGeom prst="line">
            <a:avLst/>
          </a:prstGeom>
          <a:noFill/>
          <a:ln w="76200">
            <a:solidFill>
              <a:schemeClr val="accent2">
                <a:lumMod val="20000"/>
                <a:lumOff val="80000"/>
              </a:schemeClr>
            </a:solidFill>
            <a:round/>
            <a:headEnd/>
            <a:tailEnd type="triangle" w="med" len="med"/>
          </a:ln>
        </p:spPr>
        <p:txBody>
          <a:bodyPr/>
          <a:lstStyle/>
          <a:p>
            <a:pPr>
              <a:defRPr/>
            </a:pPr>
            <a:endParaRPr lang="en-AU"/>
          </a:p>
        </p:txBody>
      </p:sp>
      <p:sp>
        <p:nvSpPr>
          <p:cNvPr id="20494" name="Rectangle 15"/>
          <p:cNvSpPr>
            <a:spLocks noChangeArrowheads="1"/>
          </p:cNvSpPr>
          <p:nvPr/>
        </p:nvSpPr>
        <p:spPr bwMode="auto">
          <a:xfrm>
            <a:off x="5029200" y="5643563"/>
            <a:ext cx="1609725" cy="457200"/>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Training</a:t>
            </a:r>
          </a:p>
        </p:txBody>
      </p:sp>
      <p:sp>
        <p:nvSpPr>
          <p:cNvPr id="20495" name="Rectangle 16"/>
          <p:cNvSpPr>
            <a:spLocks noChangeArrowheads="1"/>
          </p:cNvSpPr>
          <p:nvPr/>
        </p:nvSpPr>
        <p:spPr bwMode="auto">
          <a:xfrm>
            <a:off x="0" y="3517900"/>
            <a:ext cx="4294188" cy="1612900"/>
          </a:xfrm>
          <a:prstGeom prst="rect">
            <a:avLst/>
          </a:prstGeom>
          <a:noFill/>
          <a:ln w="12700">
            <a:noFill/>
            <a:miter lim="800000"/>
            <a:headEnd/>
            <a:tailEnd/>
          </a:ln>
        </p:spPr>
        <p:txBody>
          <a:bodyPr lIns="90488" tIns="44450" rIns="90488" bIns="44450">
            <a:spAutoFit/>
          </a:bodyPr>
          <a:lstStyle/>
          <a:p>
            <a:pPr marL="238125" indent="-238125" algn="ctr" defTabSz="762000">
              <a:spcBef>
                <a:spcPct val="50000"/>
              </a:spcBef>
            </a:pPr>
            <a:r>
              <a:rPr lang="en-AU" sz="1800">
                <a:solidFill>
                  <a:schemeClr val="bg2"/>
                </a:solidFill>
              </a:rPr>
              <a:t>6 projects</a:t>
            </a:r>
          </a:p>
          <a:p>
            <a:pPr marL="238125" indent="-238125" algn="ctr" defTabSz="762000">
              <a:spcBef>
                <a:spcPct val="50000"/>
              </a:spcBef>
            </a:pPr>
            <a:r>
              <a:rPr lang="en-AU" sz="1800">
                <a:solidFill>
                  <a:schemeClr val="bg2"/>
                </a:solidFill>
              </a:rPr>
              <a:t>Total  Industry contribution ~$7.44M</a:t>
            </a:r>
          </a:p>
          <a:p>
            <a:pPr marL="238125" indent="-238125" algn="ctr" defTabSz="762000">
              <a:spcBef>
                <a:spcPct val="50000"/>
              </a:spcBef>
            </a:pPr>
            <a:r>
              <a:rPr lang="en-US" sz="1800">
                <a:solidFill>
                  <a:schemeClr val="bg2"/>
                </a:solidFill>
              </a:rPr>
              <a:t>2009$</a:t>
            </a:r>
            <a:endParaRPr lang="en-AU" sz="1800">
              <a:solidFill>
                <a:schemeClr val="bg2"/>
              </a:solidFill>
            </a:endParaRPr>
          </a:p>
          <a:p>
            <a:pPr marL="238125" indent="-238125" defTabSz="762000">
              <a:spcBef>
                <a:spcPct val="50000"/>
              </a:spcBef>
            </a:pPr>
            <a:r>
              <a:rPr lang="en-AU" sz="1800">
                <a:solidFill>
                  <a:schemeClr val="bg2"/>
                </a:solidFill>
              </a:rPr>
              <a:t> 	</a:t>
            </a:r>
          </a:p>
        </p:txBody>
      </p:sp>
      <p:sp>
        <p:nvSpPr>
          <p:cNvPr id="18" name="Rectangle 2"/>
          <p:cNvSpPr>
            <a:spLocks noChangeArrowheads="1"/>
          </p:cNvSpPr>
          <p:nvPr/>
        </p:nvSpPr>
        <p:spPr bwMode="auto">
          <a:xfrm>
            <a:off x="357188" y="1000125"/>
            <a:ext cx="8539162" cy="617538"/>
          </a:xfrm>
          <a:prstGeom prst="rect">
            <a:avLst/>
          </a:prstGeom>
          <a:solidFill>
            <a:schemeClr val="bg1"/>
          </a:solidFill>
          <a:ln w="12700">
            <a:solidFill>
              <a:schemeClr val="bg1"/>
            </a:solidFill>
            <a:miter lim="800000"/>
            <a:headEnd/>
            <a:tailEnd/>
          </a:ln>
          <a:effectLst>
            <a:outerShdw dist="107763" dir="2700000" algn="ctr" rotWithShape="0">
              <a:schemeClr val="bg1">
                <a:alpha val="50000"/>
              </a:schemeClr>
            </a:outerShdw>
          </a:effectLst>
        </p:spPr>
        <p:txBody>
          <a:bodyPr lIns="90488" tIns="44450" rIns="90488" bIns="44450" anchor="ctr"/>
          <a:lstStyle/>
          <a:p>
            <a:pPr algn="ctr" defTabSz="762000">
              <a:defRPr/>
            </a:pPr>
            <a:endParaRPr lang="en-US"/>
          </a:p>
        </p:txBody>
      </p:sp>
      <p:sp>
        <p:nvSpPr>
          <p:cNvPr id="20497" name="Rectangle 13"/>
          <p:cNvSpPr>
            <a:spLocks noChangeArrowheads="1"/>
          </p:cNvSpPr>
          <p:nvPr/>
        </p:nvSpPr>
        <p:spPr bwMode="auto">
          <a:xfrm>
            <a:off x="692150" y="1000125"/>
            <a:ext cx="7759700" cy="674688"/>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THE REGOLITH / LATERITE PROJECT STREAM: 1987- 1994</a:t>
            </a:r>
          </a:p>
        </p:txBody>
      </p:sp>
      <p:sp>
        <p:nvSpPr>
          <p:cNvPr id="20498"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Geoscience Innovations Examples: III </a:t>
            </a:r>
          </a:p>
        </p:txBody>
      </p:sp>
      <p:sp>
        <p:nvSpPr>
          <p:cNvPr id="20499"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14</a:t>
            </a:r>
            <a:endParaRPr lang="en-AU" sz="120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1"/>
          <p:cNvSpPr>
            <a:spLocks noChangeArrowheads="1"/>
          </p:cNvSpPr>
          <p:nvPr/>
        </p:nvSpPr>
        <p:spPr bwMode="auto">
          <a:xfrm>
            <a:off x="31750" y="2397125"/>
            <a:ext cx="4254500" cy="3111500"/>
          </a:xfrm>
          <a:prstGeom prst="ellipse">
            <a:avLst/>
          </a:prstGeom>
          <a:solidFill>
            <a:schemeClr val="bg2">
              <a:lumMod val="10000"/>
              <a:lumOff val="90000"/>
            </a:schemeClr>
          </a:solidFill>
          <a:ln w="12700">
            <a:solidFill>
              <a:schemeClr val="tx1"/>
            </a:solidFill>
            <a:round/>
            <a:headEnd/>
            <a:tailEnd/>
          </a:ln>
          <a:effectLst/>
        </p:spPr>
        <p:txBody>
          <a:bodyPr wrap="none" anchor="ctr"/>
          <a:lstStyle/>
          <a:p>
            <a:pPr>
              <a:defRPr/>
            </a:pPr>
            <a:endParaRPr lang="en-AU"/>
          </a:p>
        </p:txBody>
      </p:sp>
      <p:pic>
        <p:nvPicPr>
          <p:cNvPr id="21507" name="Picture 3" descr="DSCF0068"/>
          <p:cNvPicPr>
            <a:picLocks noGrp="1" noChangeAspect="1" noChangeArrowheads="1"/>
          </p:cNvPicPr>
          <p:nvPr>
            <p:ph/>
          </p:nvPr>
        </p:nvPicPr>
        <p:blipFill>
          <a:blip r:embed="rId3" cstate="print"/>
          <a:srcRect/>
          <a:stretch>
            <a:fillRect/>
          </a:stretch>
        </p:blipFill>
        <p:spPr>
          <a:xfrm>
            <a:off x="2147483647" y="2147483647"/>
            <a:ext cx="2147482688" cy="2147482688"/>
          </a:xfrm>
        </p:spPr>
      </p:pic>
      <p:sp>
        <p:nvSpPr>
          <p:cNvPr id="21508" name="Line 3"/>
          <p:cNvSpPr>
            <a:spLocks noChangeShapeType="1"/>
          </p:cNvSpPr>
          <p:nvPr/>
        </p:nvSpPr>
        <p:spPr bwMode="auto">
          <a:xfrm flipV="1">
            <a:off x="4000500" y="2338388"/>
            <a:ext cx="1028700" cy="519112"/>
          </a:xfrm>
          <a:prstGeom prst="line">
            <a:avLst/>
          </a:prstGeom>
          <a:noFill/>
          <a:ln w="76200">
            <a:solidFill>
              <a:srgbClr val="00FF00"/>
            </a:solidFill>
            <a:round/>
            <a:headEnd/>
            <a:tailEnd type="triangle" w="med" len="med"/>
          </a:ln>
        </p:spPr>
        <p:txBody>
          <a:bodyPr/>
          <a:lstStyle/>
          <a:p>
            <a:endParaRPr lang="en-AU"/>
          </a:p>
        </p:txBody>
      </p:sp>
      <p:sp>
        <p:nvSpPr>
          <p:cNvPr id="21509" name="Rectangle 12"/>
          <p:cNvSpPr>
            <a:spLocks noChangeArrowheads="1"/>
          </p:cNvSpPr>
          <p:nvPr/>
        </p:nvSpPr>
        <p:spPr bwMode="auto">
          <a:xfrm>
            <a:off x="676275" y="2962275"/>
            <a:ext cx="2895600" cy="609600"/>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Yilgarn Eastern Goldfields </a:t>
            </a:r>
          </a:p>
          <a:p>
            <a:pPr algn="ctr" defTabSz="762000"/>
            <a:r>
              <a:rPr lang="en-AU">
                <a:solidFill>
                  <a:schemeClr val="bg2"/>
                </a:solidFill>
              </a:rPr>
              <a:t>Projects</a:t>
            </a:r>
          </a:p>
        </p:txBody>
      </p:sp>
      <p:sp>
        <p:nvSpPr>
          <p:cNvPr id="21510" name="Line 14"/>
          <p:cNvSpPr>
            <a:spLocks noChangeShapeType="1"/>
          </p:cNvSpPr>
          <p:nvPr/>
        </p:nvSpPr>
        <p:spPr bwMode="auto">
          <a:xfrm>
            <a:off x="3776663" y="5186363"/>
            <a:ext cx="1295400" cy="457200"/>
          </a:xfrm>
          <a:prstGeom prst="line">
            <a:avLst/>
          </a:prstGeom>
          <a:noFill/>
          <a:ln w="76200">
            <a:solidFill>
              <a:srgbClr val="00FF00"/>
            </a:solidFill>
            <a:round/>
            <a:headEnd/>
            <a:tailEnd type="triangle" w="med" len="med"/>
          </a:ln>
        </p:spPr>
        <p:txBody>
          <a:bodyPr/>
          <a:lstStyle/>
          <a:p>
            <a:endParaRPr lang="en-AU"/>
          </a:p>
        </p:txBody>
      </p:sp>
      <p:sp>
        <p:nvSpPr>
          <p:cNvPr id="21511" name="Rectangle 16"/>
          <p:cNvSpPr>
            <a:spLocks noChangeArrowheads="1"/>
          </p:cNvSpPr>
          <p:nvPr/>
        </p:nvSpPr>
        <p:spPr bwMode="auto">
          <a:xfrm>
            <a:off x="0" y="3786188"/>
            <a:ext cx="4294188" cy="1612900"/>
          </a:xfrm>
          <a:prstGeom prst="rect">
            <a:avLst/>
          </a:prstGeom>
          <a:noFill/>
          <a:ln w="12700">
            <a:noFill/>
            <a:miter lim="800000"/>
            <a:headEnd/>
            <a:tailEnd/>
          </a:ln>
        </p:spPr>
        <p:txBody>
          <a:bodyPr lIns="90488" tIns="44450" rIns="90488" bIns="44450">
            <a:spAutoFit/>
          </a:bodyPr>
          <a:lstStyle/>
          <a:p>
            <a:pPr marL="238125" indent="-238125" algn="ctr" defTabSz="762000">
              <a:spcBef>
                <a:spcPct val="50000"/>
              </a:spcBef>
            </a:pPr>
            <a:r>
              <a:rPr lang="en-AU" sz="1800">
                <a:solidFill>
                  <a:schemeClr val="bg2"/>
                </a:solidFill>
              </a:rPr>
              <a:t>7 projects</a:t>
            </a:r>
          </a:p>
          <a:p>
            <a:pPr marL="238125" indent="-238125" algn="ctr" defTabSz="762000">
              <a:spcBef>
                <a:spcPct val="50000"/>
              </a:spcBef>
            </a:pPr>
            <a:r>
              <a:rPr lang="en-AU" sz="1800">
                <a:solidFill>
                  <a:schemeClr val="bg2"/>
                </a:solidFill>
              </a:rPr>
              <a:t>Total  Industry contribution &gt;$3.6M</a:t>
            </a:r>
          </a:p>
          <a:p>
            <a:pPr marL="238125" indent="-238125" algn="ctr" defTabSz="762000">
              <a:spcBef>
                <a:spcPct val="50000"/>
              </a:spcBef>
            </a:pPr>
            <a:r>
              <a:rPr lang="en-US" sz="1800">
                <a:solidFill>
                  <a:schemeClr val="bg2"/>
                </a:solidFill>
              </a:rPr>
              <a:t>2009$</a:t>
            </a:r>
            <a:endParaRPr lang="en-AU" sz="1800">
              <a:solidFill>
                <a:schemeClr val="bg2"/>
              </a:solidFill>
            </a:endParaRPr>
          </a:p>
          <a:p>
            <a:pPr marL="238125" indent="-238125" defTabSz="762000">
              <a:spcBef>
                <a:spcPct val="50000"/>
              </a:spcBef>
            </a:pPr>
            <a:r>
              <a:rPr lang="en-AU" sz="1800">
                <a:solidFill>
                  <a:schemeClr val="bg2"/>
                </a:solidFill>
              </a:rPr>
              <a:t> 	</a:t>
            </a:r>
          </a:p>
        </p:txBody>
      </p:sp>
      <p:sp>
        <p:nvSpPr>
          <p:cNvPr id="18" name="Rectangle 2"/>
          <p:cNvSpPr>
            <a:spLocks noChangeArrowheads="1"/>
          </p:cNvSpPr>
          <p:nvPr/>
        </p:nvSpPr>
        <p:spPr bwMode="auto">
          <a:xfrm>
            <a:off x="357188" y="1000125"/>
            <a:ext cx="8539162" cy="617538"/>
          </a:xfrm>
          <a:prstGeom prst="rect">
            <a:avLst/>
          </a:prstGeom>
          <a:solidFill>
            <a:schemeClr val="bg1"/>
          </a:solidFill>
          <a:ln w="12700">
            <a:solidFill>
              <a:schemeClr val="bg1"/>
            </a:solidFill>
            <a:miter lim="800000"/>
            <a:headEnd/>
            <a:tailEnd/>
          </a:ln>
          <a:effectLst>
            <a:outerShdw dist="107763" dir="2700000" algn="ctr" rotWithShape="0">
              <a:schemeClr val="bg1">
                <a:alpha val="50000"/>
              </a:schemeClr>
            </a:outerShdw>
          </a:effectLst>
        </p:spPr>
        <p:txBody>
          <a:bodyPr lIns="90488" tIns="44450" rIns="90488" bIns="44450" anchor="ctr"/>
          <a:lstStyle/>
          <a:p>
            <a:pPr algn="ctr" defTabSz="762000">
              <a:defRPr/>
            </a:pPr>
            <a:endParaRPr lang="en-US"/>
          </a:p>
        </p:txBody>
      </p:sp>
      <p:sp>
        <p:nvSpPr>
          <p:cNvPr id="21513" name="Rectangle 13"/>
          <p:cNvSpPr>
            <a:spLocks noChangeArrowheads="1"/>
          </p:cNvSpPr>
          <p:nvPr/>
        </p:nvSpPr>
        <p:spPr bwMode="auto">
          <a:xfrm>
            <a:off x="692150" y="1000125"/>
            <a:ext cx="7759700" cy="674688"/>
          </a:xfrm>
          <a:prstGeom prst="rect">
            <a:avLst/>
          </a:prstGeom>
          <a:noFill/>
          <a:ln w="12700">
            <a:noFill/>
            <a:miter lim="800000"/>
            <a:headEnd/>
            <a:tailEnd/>
          </a:ln>
        </p:spPr>
        <p:txBody>
          <a:bodyPr wrap="none" lIns="90488" tIns="44450" rIns="90488" bIns="44450" anchor="ctr"/>
          <a:lstStyle/>
          <a:p>
            <a:pPr algn="ctr" defTabSz="762000"/>
            <a:r>
              <a:rPr lang="en-AU">
                <a:solidFill>
                  <a:schemeClr val="bg2"/>
                </a:solidFill>
              </a:rPr>
              <a:t>THE YILGARN PROJECT STREAM: 1995- 2007</a:t>
            </a:r>
          </a:p>
        </p:txBody>
      </p:sp>
      <p:sp>
        <p:nvSpPr>
          <p:cNvPr id="21514"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Geoscience Innovations Examples: IV </a:t>
            </a:r>
          </a:p>
        </p:txBody>
      </p:sp>
      <p:sp>
        <p:nvSpPr>
          <p:cNvPr id="21515"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15</a:t>
            </a:r>
            <a:endParaRPr lang="en-AU" sz="1200"/>
          </a:p>
        </p:txBody>
      </p:sp>
      <p:sp>
        <p:nvSpPr>
          <p:cNvPr id="21516" name="Rectangle 4"/>
          <p:cNvSpPr>
            <a:spLocks noChangeArrowheads="1"/>
          </p:cNvSpPr>
          <p:nvPr/>
        </p:nvSpPr>
        <p:spPr bwMode="auto">
          <a:xfrm>
            <a:off x="5106988" y="2054225"/>
            <a:ext cx="3817937" cy="1012825"/>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Major reinterpretation of tectono-stratigraphic framework of Yilgarn Block</a:t>
            </a:r>
          </a:p>
        </p:txBody>
      </p:sp>
      <p:sp>
        <p:nvSpPr>
          <p:cNvPr id="21517" name="Line 7"/>
          <p:cNvSpPr>
            <a:spLocks noChangeShapeType="1"/>
          </p:cNvSpPr>
          <p:nvPr/>
        </p:nvSpPr>
        <p:spPr bwMode="auto">
          <a:xfrm>
            <a:off x="4429125" y="3714750"/>
            <a:ext cx="1143000" cy="0"/>
          </a:xfrm>
          <a:prstGeom prst="line">
            <a:avLst/>
          </a:prstGeom>
          <a:noFill/>
          <a:ln w="76200">
            <a:solidFill>
              <a:srgbClr val="00FF00"/>
            </a:solidFill>
            <a:round/>
            <a:headEnd/>
            <a:tailEnd type="triangle" w="med" len="med"/>
          </a:ln>
        </p:spPr>
        <p:txBody>
          <a:bodyPr/>
          <a:lstStyle/>
          <a:p>
            <a:endParaRPr lang="en-AU"/>
          </a:p>
        </p:txBody>
      </p:sp>
      <p:sp>
        <p:nvSpPr>
          <p:cNvPr id="21518" name="Rectangle 8"/>
          <p:cNvSpPr>
            <a:spLocks noChangeArrowheads="1"/>
          </p:cNvSpPr>
          <p:nvPr/>
        </p:nvSpPr>
        <p:spPr bwMode="auto">
          <a:xfrm>
            <a:off x="5572125" y="3481388"/>
            <a:ext cx="2336800" cy="519112"/>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New regional controls </a:t>
            </a:r>
          </a:p>
          <a:p>
            <a:pPr defTabSz="762000"/>
            <a:r>
              <a:rPr lang="en-AU">
                <a:solidFill>
                  <a:srgbClr val="FFC000"/>
                </a:solidFill>
              </a:rPr>
              <a:t>for Au, Ni, Cu/Pd/Zn</a:t>
            </a:r>
          </a:p>
        </p:txBody>
      </p:sp>
      <p:sp>
        <p:nvSpPr>
          <p:cNvPr id="21519" name="Line 9"/>
          <p:cNvSpPr>
            <a:spLocks noChangeShapeType="1"/>
          </p:cNvSpPr>
          <p:nvPr/>
        </p:nvSpPr>
        <p:spPr bwMode="auto">
          <a:xfrm>
            <a:off x="4357688" y="4500563"/>
            <a:ext cx="1000125" cy="214312"/>
          </a:xfrm>
          <a:prstGeom prst="line">
            <a:avLst/>
          </a:prstGeom>
          <a:noFill/>
          <a:ln w="76200">
            <a:solidFill>
              <a:srgbClr val="00FF00"/>
            </a:solidFill>
            <a:round/>
            <a:headEnd/>
            <a:tailEnd type="triangle" w="med" len="med"/>
          </a:ln>
        </p:spPr>
        <p:txBody>
          <a:bodyPr/>
          <a:lstStyle/>
          <a:p>
            <a:endParaRPr lang="en-AU"/>
          </a:p>
        </p:txBody>
      </p:sp>
      <p:sp>
        <p:nvSpPr>
          <p:cNvPr id="21520" name="Rectangle 10"/>
          <p:cNvSpPr>
            <a:spLocks noChangeArrowheads="1"/>
          </p:cNvSpPr>
          <p:nvPr/>
        </p:nvSpPr>
        <p:spPr bwMode="auto">
          <a:xfrm>
            <a:off x="5500688" y="4500563"/>
            <a:ext cx="3408362" cy="457200"/>
          </a:xfrm>
          <a:prstGeom prst="rect">
            <a:avLst/>
          </a:prstGeom>
          <a:noFill/>
          <a:ln w="12700">
            <a:noFill/>
            <a:miter lim="800000"/>
            <a:headEnd/>
            <a:tailEnd/>
          </a:ln>
        </p:spPr>
        <p:txBody>
          <a:bodyPr wrap="none" lIns="90488" tIns="44450" rIns="90488" bIns="44450" anchor="ctr"/>
          <a:lstStyle/>
          <a:p>
            <a:pPr defTabSz="762000"/>
            <a:r>
              <a:rPr lang="en-AU">
                <a:solidFill>
                  <a:srgbClr val="FFC000"/>
                </a:solidFill>
              </a:rPr>
              <a:t>New geochron, geochem, </a:t>
            </a:r>
          </a:p>
          <a:p>
            <a:pPr defTabSz="762000"/>
            <a:r>
              <a:rPr lang="en-AU">
                <a:solidFill>
                  <a:srgbClr val="FFC000"/>
                </a:solidFill>
              </a:rPr>
              <a:t>Isotopic &amp; structural data</a:t>
            </a:r>
          </a:p>
        </p:txBody>
      </p:sp>
      <p:sp>
        <p:nvSpPr>
          <p:cNvPr id="21521" name="Rectangle 15"/>
          <p:cNvSpPr>
            <a:spLocks noChangeArrowheads="1"/>
          </p:cNvSpPr>
          <p:nvPr/>
        </p:nvSpPr>
        <p:spPr bwMode="auto">
          <a:xfrm>
            <a:off x="5100638" y="5429250"/>
            <a:ext cx="3614737" cy="704850"/>
          </a:xfrm>
          <a:prstGeom prst="rect">
            <a:avLst/>
          </a:prstGeom>
          <a:noFill/>
          <a:ln w="12700">
            <a:noFill/>
            <a:miter lim="800000"/>
            <a:headEnd/>
            <a:tailEnd/>
          </a:ln>
        </p:spPr>
        <p:txBody>
          <a:bodyPr lIns="90488" tIns="44450" rIns="90488" bIns="44450">
            <a:spAutoFit/>
          </a:bodyPr>
          <a:lstStyle/>
          <a:p>
            <a:pPr defTabSz="762000">
              <a:spcBef>
                <a:spcPct val="50000"/>
              </a:spcBef>
            </a:pPr>
            <a:r>
              <a:rPr lang="en-AU">
                <a:solidFill>
                  <a:srgbClr val="FFC000"/>
                </a:solidFill>
              </a:rPr>
              <a:t>Later method application to WAXI project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SCF0068"/>
          <p:cNvPicPr>
            <a:picLocks noGrp="1" noChangeAspect="1" noChangeArrowheads="1"/>
          </p:cNvPicPr>
          <p:nvPr>
            <p:ph/>
          </p:nvPr>
        </p:nvPicPr>
        <p:blipFill>
          <a:blip r:embed="rId4" cstate="print"/>
          <a:srcRect/>
          <a:stretch>
            <a:fillRect/>
          </a:stretch>
        </p:blipFill>
        <p:spPr>
          <a:xfrm>
            <a:off x="2147483647" y="2147483647"/>
            <a:ext cx="2147482688" cy="2147482688"/>
          </a:xfrm>
        </p:spPr>
      </p:pic>
      <p:sp>
        <p:nvSpPr>
          <p:cNvPr id="2052"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Innovations from AMIRA: a summary</a:t>
            </a:r>
          </a:p>
        </p:txBody>
      </p:sp>
      <p:sp>
        <p:nvSpPr>
          <p:cNvPr id="20" name="Rectangle 7"/>
          <p:cNvSpPr txBox="1">
            <a:spLocks noChangeArrowheads="1"/>
          </p:cNvSpPr>
          <p:nvPr/>
        </p:nvSpPr>
        <p:spPr bwMode="auto">
          <a:xfrm>
            <a:off x="279400" y="642938"/>
            <a:ext cx="6650038" cy="2928937"/>
          </a:xfrm>
          <a:prstGeom prst="rect">
            <a:avLst/>
          </a:prstGeom>
          <a:noFill/>
          <a:ln w="9525">
            <a:noFill/>
            <a:miter lim="800000"/>
            <a:headEnd/>
            <a:tailEnd/>
          </a:ln>
        </p:spPr>
        <p:txBody>
          <a:bodyPr/>
          <a:lstStyle/>
          <a:p>
            <a:pPr marL="180975" indent="-180975" eaLnBrk="0" hangingPunct="0">
              <a:lnSpc>
                <a:spcPct val="120000"/>
              </a:lnSpc>
              <a:spcBef>
                <a:spcPct val="20000"/>
              </a:spcBef>
              <a:buClr>
                <a:schemeClr val="accent1"/>
              </a:buClr>
              <a:buSzPct val="85000"/>
              <a:buFont typeface="Wingdings" pitchFamily="2" charset="2"/>
              <a:buChar char="n"/>
              <a:defRPr/>
            </a:pPr>
            <a:r>
              <a:rPr lang="en-AU" i="1" kern="0" dirty="0">
                <a:latin typeface="+mn-lt"/>
              </a:rPr>
              <a:t> </a:t>
            </a:r>
            <a:r>
              <a:rPr lang="en-AU" i="1" u="sng" kern="0" dirty="0">
                <a:latin typeface="+mn-lt"/>
              </a:rPr>
              <a:t>Exploration</a:t>
            </a:r>
            <a:endParaRPr lang="en-AU" u="sng" kern="0" dirty="0">
              <a:latin typeface="+mn-lt"/>
            </a:endParaRPr>
          </a:p>
          <a:p>
            <a:pPr marL="628650" lvl="2" indent="-269875" eaLnBrk="0" hangingPunct="0">
              <a:lnSpc>
                <a:spcPct val="120000"/>
              </a:lnSpc>
              <a:buClr>
                <a:srgbClr val="E21702"/>
              </a:buClr>
              <a:buFont typeface="Wingdings" pitchFamily="2" charset="2"/>
              <a:buChar char="§"/>
              <a:defRPr/>
            </a:pPr>
            <a:r>
              <a:rPr lang="en-AU" sz="1600" b="0" dirty="0"/>
              <a:t>Ground breaking research that has led to routine exploration applications in regolith geochemistry, image processing, mineral mapping, advanced </a:t>
            </a:r>
            <a:r>
              <a:rPr lang="en-AU" sz="1600" b="0" dirty="0" err="1"/>
              <a:t>EM</a:t>
            </a:r>
            <a:r>
              <a:rPr lang="en-AU" sz="1600" b="0" dirty="0"/>
              <a:t> modelling, ore deposits models and instrumentation </a:t>
            </a:r>
            <a:endParaRPr lang="en-GB" sz="1600" b="0" dirty="0"/>
          </a:p>
          <a:p>
            <a:pPr marL="723900" lvl="1" indent="-361950" eaLnBrk="0" hangingPunct="0">
              <a:lnSpc>
                <a:spcPct val="120000"/>
              </a:lnSpc>
              <a:spcBef>
                <a:spcPct val="20000"/>
              </a:spcBef>
              <a:buClr>
                <a:schemeClr val="accent1"/>
              </a:buClr>
              <a:buFontTx/>
              <a:buChar char="&gt;"/>
              <a:defRPr/>
            </a:pPr>
            <a:endParaRPr lang="en-GB" sz="100" b="0" kern="0" dirty="0">
              <a:latin typeface="+mn-lt"/>
            </a:endParaRPr>
          </a:p>
          <a:p>
            <a:pPr marL="180975" indent="-180975" eaLnBrk="0" hangingPunct="0">
              <a:lnSpc>
                <a:spcPct val="120000"/>
              </a:lnSpc>
              <a:spcBef>
                <a:spcPct val="20000"/>
              </a:spcBef>
              <a:buClr>
                <a:schemeClr val="accent1"/>
              </a:buClr>
              <a:buSzPct val="85000"/>
              <a:buFont typeface="Wingdings" pitchFamily="2" charset="2"/>
              <a:buChar char="n"/>
              <a:defRPr/>
            </a:pPr>
            <a:r>
              <a:rPr lang="en-AU" i="1" kern="0" dirty="0">
                <a:latin typeface="+mn-lt"/>
              </a:rPr>
              <a:t> </a:t>
            </a:r>
            <a:r>
              <a:rPr lang="en-AU" i="1" u="sng" kern="0" dirty="0">
                <a:latin typeface="+mn-lt"/>
              </a:rPr>
              <a:t>Mining</a:t>
            </a:r>
          </a:p>
          <a:p>
            <a:pPr marL="628650" lvl="2" indent="-269875" eaLnBrk="0" hangingPunct="0">
              <a:lnSpc>
                <a:spcPct val="120000"/>
              </a:lnSpc>
              <a:buClr>
                <a:srgbClr val="E21702"/>
              </a:buClr>
              <a:buFont typeface="Wingdings" pitchFamily="2" charset="2"/>
              <a:buChar char="§"/>
              <a:defRPr/>
            </a:pPr>
            <a:r>
              <a:rPr lang="en-AU" sz="1600" b="0" dirty="0"/>
              <a:t>Research in mine planning, geomechanics, blasting, </a:t>
            </a:r>
          </a:p>
          <a:p>
            <a:pPr marL="628650" lvl="2" indent="-269875" eaLnBrk="0" hangingPunct="0">
              <a:lnSpc>
                <a:spcPct val="120000"/>
              </a:lnSpc>
              <a:buClr>
                <a:srgbClr val="E21702"/>
              </a:buClr>
              <a:defRPr/>
            </a:pPr>
            <a:r>
              <a:rPr lang="en-AU" sz="1600" b="0" dirty="0"/>
              <a:t>	equipment optimisation and automation</a:t>
            </a:r>
          </a:p>
          <a:p>
            <a:pPr marL="723900" lvl="1" indent="-361950" eaLnBrk="0" hangingPunct="0">
              <a:lnSpc>
                <a:spcPct val="120000"/>
              </a:lnSpc>
              <a:spcBef>
                <a:spcPct val="20000"/>
              </a:spcBef>
              <a:buClr>
                <a:schemeClr val="accent1"/>
              </a:buClr>
              <a:buFontTx/>
              <a:buChar char="•"/>
              <a:defRPr/>
            </a:pPr>
            <a:endParaRPr lang="en-AU" sz="1800" b="0" kern="0" dirty="0">
              <a:latin typeface="+mn-lt"/>
            </a:endParaRPr>
          </a:p>
        </p:txBody>
      </p:sp>
      <p:grpSp>
        <p:nvGrpSpPr>
          <p:cNvPr id="2054" name="Group 8"/>
          <p:cNvGrpSpPr>
            <a:grpSpLocks/>
          </p:cNvGrpSpPr>
          <p:nvPr/>
        </p:nvGrpSpPr>
        <p:grpSpPr bwMode="auto">
          <a:xfrm>
            <a:off x="7292975" y="785813"/>
            <a:ext cx="1708150" cy="1893887"/>
            <a:chOff x="4707" y="1194"/>
            <a:chExt cx="1076" cy="1193"/>
          </a:xfrm>
        </p:grpSpPr>
        <p:pic>
          <p:nvPicPr>
            <p:cNvPr id="22" name="Picture 9" descr="vcpic5"/>
            <p:cNvPicPr>
              <a:picLocks noChangeAspect="1" noChangeArrowheads="1"/>
            </p:cNvPicPr>
            <p:nvPr/>
          </p:nvPicPr>
          <p:blipFill>
            <a:blip r:embed="rId5" cstate="print"/>
            <a:srcRect l="4195" t="7990" r="2870" b="3539"/>
            <a:stretch>
              <a:fillRect/>
            </a:stretch>
          </p:blipFill>
          <p:spPr bwMode="auto">
            <a:xfrm>
              <a:off x="4784" y="1208"/>
              <a:ext cx="999" cy="1179"/>
            </a:xfrm>
            <a:prstGeom prst="rect">
              <a:avLst/>
            </a:prstGeom>
            <a:noFill/>
            <a:ln w="9525">
              <a:solidFill>
                <a:schemeClr val="tx1"/>
              </a:solidFill>
              <a:miter lim="800000"/>
              <a:headEnd/>
              <a:tailEnd/>
            </a:ln>
            <a:effectLst>
              <a:outerShdw dist="35921" dir="2700000" algn="ctr" rotWithShape="0">
                <a:schemeClr val="bg2"/>
              </a:outerShdw>
            </a:effectLst>
          </p:spPr>
        </p:pic>
        <p:sp>
          <p:nvSpPr>
            <p:cNvPr id="2068" name="Text Box 10"/>
            <p:cNvSpPr txBox="1">
              <a:spLocks noChangeArrowheads="1"/>
            </p:cNvSpPr>
            <p:nvPr/>
          </p:nvSpPr>
          <p:spPr bwMode="auto">
            <a:xfrm>
              <a:off x="4707" y="1194"/>
              <a:ext cx="1043" cy="193"/>
            </a:xfrm>
            <a:prstGeom prst="rect">
              <a:avLst/>
            </a:prstGeom>
            <a:noFill/>
            <a:ln w="25400" algn="ctr">
              <a:noFill/>
              <a:miter lim="800000"/>
              <a:headEnd/>
              <a:tailEnd/>
            </a:ln>
          </p:spPr>
          <p:txBody>
            <a:bodyPr>
              <a:spAutoFit/>
            </a:bodyPr>
            <a:lstStyle/>
            <a:p>
              <a:pPr eaLnBrk="0" hangingPunct="0">
                <a:spcBef>
                  <a:spcPct val="50000"/>
                </a:spcBef>
              </a:pPr>
              <a:r>
                <a:rPr lang="en-AU" sz="800"/>
                <a:t>Mineral mapping: </a:t>
              </a:r>
              <a:r>
                <a:rPr lang="en-AU" sz="600"/>
                <a:t>B Hobbs AMIRA Forum 2003</a:t>
              </a:r>
            </a:p>
          </p:txBody>
        </p:sp>
      </p:grpSp>
      <p:grpSp>
        <p:nvGrpSpPr>
          <p:cNvPr id="2055" name="Group 11"/>
          <p:cNvGrpSpPr>
            <a:grpSpLocks/>
          </p:cNvGrpSpPr>
          <p:nvPr/>
        </p:nvGrpSpPr>
        <p:grpSpPr bwMode="auto">
          <a:xfrm>
            <a:off x="6850063" y="2994025"/>
            <a:ext cx="2151062" cy="1435100"/>
            <a:chOff x="4241" y="2160"/>
            <a:chExt cx="1355" cy="904"/>
          </a:xfrm>
        </p:grpSpPr>
        <p:pic>
          <p:nvPicPr>
            <p:cNvPr id="2065" name="Picture 12" descr="ugl_qcat_tunnel_y_junct"/>
            <p:cNvPicPr>
              <a:picLocks noChangeAspect="1" noChangeArrowheads="1"/>
            </p:cNvPicPr>
            <p:nvPr/>
          </p:nvPicPr>
          <p:blipFill>
            <a:blip r:embed="rId6" cstate="print"/>
            <a:srcRect/>
            <a:stretch>
              <a:fillRect/>
            </a:stretch>
          </p:blipFill>
          <p:spPr bwMode="auto">
            <a:xfrm>
              <a:off x="4241" y="2160"/>
              <a:ext cx="1355" cy="904"/>
            </a:xfrm>
            <a:prstGeom prst="rect">
              <a:avLst/>
            </a:prstGeom>
            <a:noFill/>
            <a:ln w="9525">
              <a:noFill/>
              <a:miter lim="800000"/>
              <a:headEnd/>
              <a:tailEnd/>
            </a:ln>
          </p:spPr>
        </p:pic>
        <p:sp>
          <p:nvSpPr>
            <p:cNvPr id="2066" name="Rectangle 13"/>
            <p:cNvSpPr>
              <a:spLocks noChangeArrowheads="1"/>
            </p:cNvSpPr>
            <p:nvPr/>
          </p:nvSpPr>
          <p:spPr bwMode="auto">
            <a:xfrm>
              <a:off x="4306" y="2251"/>
              <a:ext cx="1270" cy="136"/>
            </a:xfrm>
            <a:prstGeom prst="rect">
              <a:avLst/>
            </a:prstGeom>
            <a:noFill/>
            <a:ln w="12700">
              <a:noFill/>
              <a:miter lim="800000"/>
              <a:headEnd/>
              <a:tailEnd/>
            </a:ln>
          </p:spPr>
          <p:txBody>
            <a:bodyPr lIns="0" tIns="0" rIns="0" bIns="0"/>
            <a:lstStyle/>
            <a:p>
              <a:pPr eaLnBrk="0" hangingPunct="0">
                <a:lnSpc>
                  <a:spcPct val="120000"/>
                </a:lnSpc>
                <a:spcBef>
                  <a:spcPct val="20000"/>
                </a:spcBef>
                <a:buClr>
                  <a:schemeClr val="accent1"/>
                </a:buClr>
                <a:buSzPct val="85000"/>
                <a:buFont typeface="Wingdings" pitchFamily="2" charset="2"/>
                <a:buNone/>
              </a:pPr>
              <a:r>
                <a:rPr lang="en-GB" sz="700" b="0">
                  <a:solidFill>
                    <a:schemeClr val="bg2"/>
                  </a:solidFill>
                </a:rPr>
                <a:t>LHD negotiating Y junction at artificial mine tunnel</a:t>
              </a:r>
            </a:p>
          </p:txBody>
        </p:sp>
      </p:grpSp>
      <p:grpSp>
        <p:nvGrpSpPr>
          <p:cNvPr id="2056" name="Group 14"/>
          <p:cNvGrpSpPr>
            <a:grpSpLocks/>
          </p:cNvGrpSpPr>
          <p:nvPr/>
        </p:nvGrpSpPr>
        <p:grpSpPr bwMode="auto">
          <a:xfrm>
            <a:off x="6072188" y="2108200"/>
            <a:ext cx="2928937" cy="892175"/>
            <a:chOff x="3852" y="2341"/>
            <a:chExt cx="1908" cy="562"/>
          </a:xfrm>
        </p:grpSpPr>
        <p:grpSp>
          <p:nvGrpSpPr>
            <p:cNvPr id="2062" name="Group 15"/>
            <p:cNvGrpSpPr>
              <a:grpSpLocks/>
            </p:cNvGrpSpPr>
            <p:nvPr/>
          </p:nvGrpSpPr>
          <p:grpSpPr bwMode="auto">
            <a:xfrm>
              <a:off x="3852" y="2341"/>
              <a:ext cx="1908" cy="562"/>
              <a:chOff x="240" y="2448"/>
              <a:chExt cx="5136" cy="1462"/>
            </a:xfrm>
          </p:grpSpPr>
          <p:graphicFrame>
            <p:nvGraphicFramePr>
              <p:cNvPr id="2050" name="Object 16"/>
              <p:cNvGraphicFramePr>
                <a:graphicFrameLocks noChangeAspect="1"/>
              </p:cNvGraphicFramePr>
              <p:nvPr/>
            </p:nvGraphicFramePr>
            <p:xfrm>
              <a:off x="240" y="2448"/>
              <a:ext cx="5136" cy="1462"/>
            </p:xfrm>
            <a:graphic>
              <a:graphicData uri="http://schemas.openxmlformats.org/presentationml/2006/ole">
                <p:oleObj spid="_x0000_s2050" name="Bitmap Image" r:id="rId7" imgW="9676781" imgH="2755526" progId="PBrush">
                  <p:embed/>
                </p:oleObj>
              </a:graphicData>
            </a:graphic>
          </p:graphicFrame>
          <p:sp>
            <p:nvSpPr>
              <p:cNvPr id="2064" name="Rectangle 17"/>
              <p:cNvSpPr>
                <a:spLocks noChangeArrowheads="1"/>
              </p:cNvSpPr>
              <p:nvPr/>
            </p:nvSpPr>
            <p:spPr bwMode="auto">
              <a:xfrm>
                <a:off x="2064" y="2448"/>
                <a:ext cx="1488" cy="240"/>
              </a:xfrm>
              <a:prstGeom prst="rect">
                <a:avLst/>
              </a:prstGeom>
              <a:solidFill>
                <a:schemeClr val="bg1"/>
              </a:solidFill>
              <a:ln w="9525">
                <a:noFill/>
                <a:miter lim="800000"/>
                <a:headEnd/>
                <a:tailEnd/>
              </a:ln>
            </p:spPr>
            <p:txBody>
              <a:bodyPr wrap="none" anchor="ctr"/>
              <a:lstStyle/>
              <a:p>
                <a:pPr algn="ctr" eaLnBrk="0" hangingPunct="0"/>
                <a:endParaRPr lang="en-US"/>
              </a:p>
            </p:txBody>
          </p:sp>
        </p:grpSp>
        <p:sp>
          <p:nvSpPr>
            <p:cNvPr id="2063" name="Text Box 18"/>
            <p:cNvSpPr txBox="1">
              <a:spLocks noChangeArrowheads="1"/>
            </p:cNvSpPr>
            <p:nvPr/>
          </p:nvSpPr>
          <p:spPr bwMode="auto">
            <a:xfrm>
              <a:off x="4107" y="2357"/>
              <a:ext cx="1441" cy="235"/>
            </a:xfrm>
            <a:prstGeom prst="rect">
              <a:avLst/>
            </a:prstGeom>
            <a:noFill/>
            <a:ln w="25400" algn="ctr">
              <a:noFill/>
              <a:miter lim="800000"/>
              <a:headEnd/>
              <a:tailEnd/>
            </a:ln>
          </p:spPr>
          <p:txBody>
            <a:bodyPr lIns="0" tIns="0" rIns="0" bIns="0">
              <a:spAutoFit/>
            </a:bodyPr>
            <a:lstStyle/>
            <a:p>
              <a:pPr>
                <a:spcBef>
                  <a:spcPct val="20000"/>
                </a:spcBef>
                <a:buClr>
                  <a:schemeClr val="accent1"/>
                </a:buClr>
                <a:buSzPct val="65000"/>
                <a:buFont typeface="Wingdings" pitchFamily="2" charset="2"/>
                <a:buNone/>
              </a:pPr>
              <a:r>
                <a:rPr lang="en-AU" sz="700" b="0">
                  <a:solidFill>
                    <a:schemeClr val="bg2"/>
                  </a:solidFill>
                </a:rPr>
                <a:t>Vastly improved conductivity-depth imaging with layer boundary picking: Jim Macnae EMC 2005</a:t>
              </a:r>
            </a:p>
            <a:p>
              <a:pPr eaLnBrk="0" hangingPunct="0">
                <a:spcBef>
                  <a:spcPct val="50000"/>
                </a:spcBef>
              </a:pPr>
              <a:endParaRPr lang="en-AU" sz="700">
                <a:solidFill>
                  <a:schemeClr val="bg2"/>
                </a:solidFill>
              </a:endParaRPr>
            </a:p>
          </p:txBody>
        </p:sp>
      </p:grpSp>
      <p:sp>
        <p:nvSpPr>
          <p:cNvPr id="2057" name="TextBox 14"/>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16</a:t>
            </a:r>
            <a:endParaRPr lang="en-AU" sz="1200"/>
          </a:p>
        </p:txBody>
      </p:sp>
      <p:grpSp>
        <p:nvGrpSpPr>
          <p:cNvPr id="2058" name="Group 6"/>
          <p:cNvGrpSpPr>
            <a:grpSpLocks/>
          </p:cNvGrpSpPr>
          <p:nvPr/>
        </p:nvGrpSpPr>
        <p:grpSpPr bwMode="auto">
          <a:xfrm>
            <a:off x="7643813" y="4429125"/>
            <a:ext cx="1400175" cy="1714500"/>
            <a:chOff x="4718" y="848"/>
            <a:chExt cx="1054" cy="1475"/>
          </a:xfrm>
        </p:grpSpPr>
        <p:pic>
          <p:nvPicPr>
            <p:cNvPr id="2060" name="Picture 7" descr="lifter"/>
            <p:cNvPicPr>
              <a:picLocks noChangeAspect="1" noChangeArrowheads="1"/>
            </p:cNvPicPr>
            <p:nvPr/>
          </p:nvPicPr>
          <p:blipFill>
            <a:blip r:embed="rId8" cstate="print"/>
            <a:srcRect/>
            <a:stretch>
              <a:fillRect/>
            </a:stretch>
          </p:blipFill>
          <p:spPr bwMode="auto">
            <a:xfrm>
              <a:off x="4721" y="848"/>
              <a:ext cx="1031" cy="1377"/>
            </a:xfrm>
            <a:prstGeom prst="rect">
              <a:avLst/>
            </a:prstGeom>
            <a:noFill/>
            <a:ln w="9525">
              <a:noFill/>
              <a:miter lim="800000"/>
              <a:headEnd/>
              <a:tailEnd/>
            </a:ln>
          </p:spPr>
        </p:pic>
        <p:sp>
          <p:nvSpPr>
            <p:cNvPr id="2061" name="Text Box 8"/>
            <p:cNvSpPr txBox="1">
              <a:spLocks noChangeArrowheads="1"/>
            </p:cNvSpPr>
            <p:nvPr/>
          </p:nvSpPr>
          <p:spPr bwMode="auto">
            <a:xfrm>
              <a:off x="4718" y="1995"/>
              <a:ext cx="1054" cy="328"/>
            </a:xfrm>
            <a:prstGeom prst="rect">
              <a:avLst/>
            </a:prstGeom>
            <a:solidFill>
              <a:schemeClr val="bg1"/>
            </a:solidFill>
            <a:ln w="3175" algn="ctr">
              <a:solidFill>
                <a:schemeClr val="tx1"/>
              </a:solidFill>
              <a:miter lim="800000"/>
              <a:headEnd/>
              <a:tailEnd/>
            </a:ln>
          </p:spPr>
          <p:txBody>
            <a:bodyPr>
              <a:spAutoFit/>
            </a:bodyPr>
            <a:lstStyle/>
            <a:p>
              <a:pPr eaLnBrk="0" hangingPunct="0">
                <a:spcBef>
                  <a:spcPct val="50000"/>
                </a:spcBef>
              </a:pPr>
              <a:r>
                <a:rPr lang="en-AU" sz="700" b="0">
                  <a:solidFill>
                    <a:schemeClr val="bg2"/>
                  </a:solidFill>
                </a:rPr>
                <a:t>A pilot scale version of JKJetLift  which has improved mill throughput in Alcoa mills by 15% and has reduced capital costs</a:t>
              </a:r>
            </a:p>
          </p:txBody>
        </p:sp>
      </p:grpSp>
      <p:sp>
        <p:nvSpPr>
          <p:cNvPr id="36" name="Rectangle 35"/>
          <p:cNvSpPr/>
          <p:nvPr/>
        </p:nvSpPr>
        <p:spPr>
          <a:xfrm>
            <a:off x="285750" y="3271838"/>
            <a:ext cx="6572250" cy="2708275"/>
          </a:xfrm>
          <a:prstGeom prst="rect">
            <a:avLst/>
          </a:prstGeom>
        </p:spPr>
        <p:txBody>
          <a:bodyPr>
            <a:spAutoFit/>
          </a:bodyPr>
          <a:lstStyle/>
          <a:p>
            <a:pPr marL="180975" indent="-180975" eaLnBrk="0" hangingPunct="0">
              <a:lnSpc>
                <a:spcPct val="120000"/>
              </a:lnSpc>
              <a:spcBef>
                <a:spcPct val="20000"/>
              </a:spcBef>
              <a:buClr>
                <a:schemeClr val="accent1"/>
              </a:buClr>
              <a:buSzPct val="85000"/>
              <a:buFont typeface="Wingdings" pitchFamily="2" charset="2"/>
              <a:buChar char="n"/>
              <a:defRPr/>
            </a:pPr>
            <a:r>
              <a:rPr lang="en-AU" i="1" kern="0" dirty="0">
                <a:latin typeface="+mn-lt"/>
              </a:rPr>
              <a:t> </a:t>
            </a:r>
            <a:r>
              <a:rPr lang="en-AU" i="1" u="sng" kern="0" dirty="0">
                <a:latin typeface="+mn-lt"/>
              </a:rPr>
              <a:t>Mineral Processing</a:t>
            </a:r>
          </a:p>
          <a:p>
            <a:pPr marL="628650" lvl="2" indent="-269875">
              <a:buClr>
                <a:srgbClr val="E21702"/>
              </a:buClr>
              <a:buFont typeface="Wingdings" pitchFamily="2" charset="2"/>
              <a:buChar char="§"/>
              <a:defRPr/>
            </a:pPr>
            <a:r>
              <a:rPr lang="en-AU" sz="1600" b="0" dirty="0"/>
              <a:t>Development of many innovative technologies such as Dry-Stream Analyser for representative sampling &amp; presentation of dry free-flowing material: </a:t>
            </a:r>
            <a:r>
              <a:rPr lang="en-AU" sz="1600" b="0" dirty="0" err="1"/>
              <a:t>QEMxSEM</a:t>
            </a:r>
            <a:r>
              <a:rPr lang="en-AU" sz="1600" b="0" dirty="0"/>
              <a:t> an automated quantitative system for the identification of mineral components; </a:t>
            </a:r>
            <a:r>
              <a:rPr lang="en-AU" sz="1600" b="0" dirty="0" err="1"/>
              <a:t>JkJetLift</a:t>
            </a:r>
            <a:r>
              <a:rPr lang="en-AU" sz="1600" b="0" dirty="0"/>
              <a:t> pulp lifters for removal of slurry for large grinding mills</a:t>
            </a:r>
          </a:p>
          <a:p>
            <a:pPr marL="628650" lvl="2" indent="-269875">
              <a:buClr>
                <a:srgbClr val="E21702"/>
              </a:buClr>
              <a:buFont typeface="Wingdings" pitchFamily="2" charset="2"/>
              <a:buChar char="§"/>
              <a:defRPr/>
            </a:pPr>
            <a:endParaRPr lang="en-AU" sz="1800" b="0" dirty="0"/>
          </a:p>
          <a:p>
            <a:pPr marL="628650" lvl="2" indent="-269875">
              <a:buClr>
                <a:srgbClr val="E21702"/>
              </a:buClr>
              <a:buFont typeface="Wingdings" pitchFamily="2" charset="2"/>
              <a:buChar char="§"/>
              <a:defRPr/>
            </a:pPr>
            <a:r>
              <a:rPr lang="en-AU" sz="1600" b="0" dirty="0"/>
              <a:t>Pushed the envelope in the fundamental understanding of flotation, comminution and thickener technology which have significantly improved operational efficiencies.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1"/>
          <p:cNvSpPr>
            <a:spLocks noChangeArrowheads="1"/>
          </p:cNvSpPr>
          <p:nvPr/>
        </p:nvSpPr>
        <p:spPr bwMode="auto">
          <a:xfrm>
            <a:off x="2005013" y="4578350"/>
            <a:ext cx="9144000" cy="0"/>
          </a:xfrm>
          <a:prstGeom prst="rect">
            <a:avLst/>
          </a:prstGeom>
          <a:noFill/>
          <a:ln w="25400" algn="ctr">
            <a:noFill/>
            <a:miter lim="800000"/>
            <a:headEnd/>
            <a:tailEnd/>
          </a:ln>
        </p:spPr>
        <p:txBody>
          <a:bodyPr wrap="none" anchor="ctr">
            <a:spAutoFit/>
          </a:bodyPr>
          <a:lstStyle/>
          <a:p>
            <a:pPr eaLnBrk="0" hangingPunct="0"/>
            <a:endParaRPr lang="en-US" sz="2400" b="0">
              <a:solidFill>
                <a:schemeClr val="tx1"/>
              </a:solidFill>
              <a:latin typeface="Times New Roman" pitchFamily="18" charset="0"/>
            </a:endParaRPr>
          </a:p>
        </p:txBody>
      </p:sp>
      <p:sp>
        <p:nvSpPr>
          <p:cNvPr id="3077" name="Rectangle 21"/>
          <p:cNvSpPr>
            <a:spLocks noChangeArrowheads="1"/>
          </p:cNvSpPr>
          <p:nvPr/>
        </p:nvSpPr>
        <p:spPr bwMode="auto">
          <a:xfrm>
            <a:off x="2005013" y="4578350"/>
            <a:ext cx="9144000" cy="0"/>
          </a:xfrm>
          <a:prstGeom prst="rect">
            <a:avLst/>
          </a:prstGeom>
          <a:noFill/>
          <a:ln w="25400" algn="ctr">
            <a:noFill/>
            <a:miter lim="800000"/>
            <a:headEnd/>
            <a:tailEnd/>
          </a:ln>
        </p:spPr>
        <p:txBody>
          <a:bodyPr wrap="none" anchor="ctr">
            <a:spAutoFit/>
          </a:bodyPr>
          <a:lstStyle/>
          <a:p>
            <a:pPr eaLnBrk="0" hangingPunct="0"/>
            <a:endParaRPr lang="en-US" sz="2400" b="0">
              <a:solidFill>
                <a:schemeClr val="tx1"/>
              </a:solidFill>
              <a:latin typeface="Times New Roman" pitchFamily="18" charset="0"/>
            </a:endParaRPr>
          </a:p>
        </p:txBody>
      </p:sp>
      <p:pic>
        <p:nvPicPr>
          <p:cNvPr id="3078" name="Picture 3" descr="DSCF0068"/>
          <p:cNvPicPr>
            <a:picLocks noGrp="1" noChangeAspect="1" noChangeArrowheads="1"/>
          </p:cNvPicPr>
          <p:nvPr>
            <p:ph/>
          </p:nvPr>
        </p:nvPicPr>
        <p:blipFill>
          <a:blip r:embed="rId4" cstate="print"/>
          <a:srcRect/>
          <a:stretch>
            <a:fillRect/>
          </a:stretch>
        </p:blipFill>
        <p:spPr>
          <a:xfrm>
            <a:off x="2147483647" y="2147483647"/>
            <a:ext cx="2147482688" cy="2147482688"/>
          </a:xfrm>
        </p:spPr>
      </p:pic>
      <p:sp>
        <p:nvSpPr>
          <p:cNvPr id="3079" name="Rectangle 5"/>
          <p:cNvSpPr>
            <a:spLocks noChangeArrowheads="1"/>
          </p:cNvSpPr>
          <p:nvPr/>
        </p:nvSpPr>
        <p:spPr bwMode="auto">
          <a:xfrm>
            <a:off x="5559425" y="817563"/>
            <a:ext cx="1381125" cy="396875"/>
          </a:xfrm>
          <a:prstGeom prst="rect">
            <a:avLst/>
          </a:prstGeom>
          <a:noFill/>
          <a:ln w="12700">
            <a:noFill/>
            <a:miter lim="800000"/>
            <a:headEnd/>
            <a:tailEnd/>
          </a:ln>
        </p:spPr>
        <p:txBody>
          <a:bodyPr lIns="90488" tIns="44450" rIns="90488" bIns="44450">
            <a:spAutoFit/>
          </a:bodyPr>
          <a:lstStyle/>
          <a:p>
            <a:pPr algn="ctr" defTabSz="762000"/>
            <a:r>
              <a:rPr lang="en-AU">
                <a:solidFill>
                  <a:srgbClr val="FFFF00"/>
                </a:solidFill>
              </a:rPr>
              <a:t>2000’s ►</a:t>
            </a:r>
          </a:p>
        </p:txBody>
      </p:sp>
      <p:sp>
        <p:nvSpPr>
          <p:cNvPr id="3080" name="Text Box 3"/>
          <p:cNvSpPr txBox="1">
            <a:spLocks noChangeArrowheads="1"/>
          </p:cNvSpPr>
          <p:nvPr/>
        </p:nvSpPr>
        <p:spPr bwMode="auto">
          <a:xfrm>
            <a:off x="627063" y="141288"/>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AMIRA: The last 10 years</a:t>
            </a:r>
          </a:p>
        </p:txBody>
      </p:sp>
      <p:grpSp>
        <p:nvGrpSpPr>
          <p:cNvPr id="3081" name="Group 29"/>
          <p:cNvGrpSpPr>
            <a:grpSpLocks/>
          </p:cNvGrpSpPr>
          <p:nvPr/>
        </p:nvGrpSpPr>
        <p:grpSpPr bwMode="auto">
          <a:xfrm>
            <a:off x="428625" y="1136650"/>
            <a:ext cx="8358188" cy="1879600"/>
            <a:chOff x="428596" y="1136510"/>
            <a:chExt cx="8358246" cy="1879628"/>
          </a:xfrm>
        </p:grpSpPr>
        <p:sp>
          <p:nvSpPr>
            <p:cNvPr id="43" name="AutoShape 14"/>
            <p:cNvSpPr>
              <a:spLocks noChangeArrowheads="1"/>
            </p:cNvSpPr>
            <p:nvPr/>
          </p:nvSpPr>
          <p:spPr bwMode="auto">
            <a:xfrm>
              <a:off x="428596" y="1136510"/>
              <a:ext cx="8358246" cy="1879628"/>
            </a:xfrm>
            <a:prstGeom prst="rightArrow">
              <a:avLst>
                <a:gd name="adj1" fmla="val 50000"/>
                <a:gd name="adj2" fmla="val 50005"/>
              </a:avLst>
            </a:prstGeom>
            <a:gradFill flip="none" rotWithShape="1">
              <a:gsLst>
                <a:gs pos="50000">
                  <a:srgbClr val="007E00"/>
                </a:gs>
                <a:gs pos="67000">
                  <a:srgbClr val="92D050"/>
                </a:gs>
                <a:gs pos="47000">
                  <a:srgbClr val="007E00"/>
                </a:gs>
              </a:gsLst>
              <a:path path="circle">
                <a:fillToRect l="100000" t="100000"/>
              </a:path>
              <a:tileRect r="-100000" b="-100000"/>
            </a:gradFill>
            <a:ln w="12700">
              <a:solidFill>
                <a:schemeClr val="tx1"/>
              </a:solidFill>
              <a:miter lim="800000"/>
              <a:headEnd/>
              <a:tailEnd/>
            </a:ln>
            <a:effectLst/>
          </p:spPr>
          <p:txBody>
            <a:bodyPr wrap="none" anchor="ctr"/>
            <a:lstStyle/>
            <a:p>
              <a:pPr>
                <a:defRPr/>
              </a:pPr>
              <a:endParaRPr lang="en-AU"/>
            </a:p>
          </p:txBody>
        </p:sp>
        <p:grpSp>
          <p:nvGrpSpPr>
            <p:cNvPr id="3088" name="Group 53"/>
            <p:cNvGrpSpPr>
              <a:grpSpLocks/>
            </p:cNvGrpSpPr>
            <p:nvPr/>
          </p:nvGrpSpPr>
          <p:grpSpPr bwMode="auto">
            <a:xfrm>
              <a:off x="4071938" y="1657349"/>
              <a:ext cx="885825" cy="928688"/>
              <a:chOff x="6000760" y="4572008"/>
              <a:chExt cx="1270895" cy="1468179"/>
            </a:xfrm>
          </p:grpSpPr>
          <p:pic>
            <p:nvPicPr>
              <p:cNvPr id="3102" name="Picture 27" descr="C:\Program Files\Microsoft Office\MEDIA\CAGCAT10\j0233018.wmf"/>
              <p:cNvPicPr>
                <a:picLocks noChangeAspect="1" noChangeArrowheads="1"/>
              </p:cNvPicPr>
              <p:nvPr/>
            </p:nvPicPr>
            <p:blipFill>
              <a:blip r:embed="rId5" cstate="print"/>
              <a:srcRect/>
              <a:stretch>
                <a:fillRect/>
              </a:stretch>
            </p:blipFill>
            <p:spPr bwMode="auto">
              <a:xfrm>
                <a:off x="6336178" y="4572008"/>
                <a:ext cx="935477" cy="950282"/>
              </a:xfrm>
              <a:prstGeom prst="rect">
                <a:avLst/>
              </a:prstGeom>
              <a:noFill/>
              <a:ln w="9525">
                <a:noFill/>
                <a:miter lim="800000"/>
                <a:headEnd/>
                <a:tailEnd/>
              </a:ln>
            </p:spPr>
          </p:pic>
          <p:pic>
            <p:nvPicPr>
              <p:cNvPr id="3103" name="Picture 26" descr="C:\Program Files\Microsoft Office\MEDIA\CAGCAT10\j0297749.wmf"/>
              <p:cNvPicPr>
                <a:picLocks noChangeAspect="1" noChangeArrowheads="1"/>
              </p:cNvPicPr>
              <p:nvPr/>
            </p:nvPicPr>
            <p:blipFill>
              <a:blip r:embed="rId6" cstate="print"/>
              <a:srcRect/>
              <a:stretch>
                <a:fillRect/>
              </a:stretch>
            </p:blipFill>
            <p:spPr bwMode="auto">
              <a:xfrm>
                <a:off x="6000760" y="5159162"/>
                <a:ext cx="925831" cy="881025"/>
              </a:xfrm>
              <a:prstGeom prst="rect">
                <a:avLst/>
              </a:prstGeom>
              <a:noFill/>
              <a:ln w="9525">
                <a:noFill/>
                <a:miter lim="800000"/>
                <a:headEnd/>
                <a:tailEnd/>
              </a:ln>
            </p:spPr>
          </p:pic>
        </p:grpSp>
        <p:grpSp>
          <p:nvGrpSpPr>
            <p:cNvPr id="3089" name="Group 52"/>
            <p:cNvGrpSpPr>
              <a:grpSpLocks/>
            </p:cNvGrpSpPr>
            <p:nvPr/>
          </p:nvGrpSpPr>
          <p:grpSpPr bwMode="auto">
            <a:xfrm>
              <a:off x="3286125" y="1657349"/>
              <a:ext cx="714375" cy="857250"/>
              <a:chOff x="4458083" y="4500570"/>
              <a:chExt cx="871841" cy="1028016"/>
            </a:xfrm>
          </p:grpSpPr>
          <p:sp>
            <p:nvSpPr>
              <p:cNvPr id="3100" name="Rectangle 49"/>
              <p:cNvSpPr>
                <a:spLocks noChangeArrowheads="1"/>
              </p:cNvSpPr>
              <p:nvPr/>
            </p:nvSpPr>
            <p:spPr bwMode="auto">
              <a:xfrm>
                <a:off x="4478720" y="4500570"/>
                <a:ext cx="851204" cy="1012608"/>
              </a:xfrm>
              <a:prstGeom prst="rect">
                <a:avLst/>
              </a:prstGeom>
              <a:solidFill>
                <a:srgbClr val="FFFF05"/>
              </a:solidFill>
              <a:ln w="25400" algn="ctr">
                <a:solidFill>
                  <a:schemeClr val="bg1"/>
                </a:solidFill>
                <a:round/>
                <a:headEnd/>
                <a:tailEnd/>
              </a:ln>
            </p:spPr>
            <p:txBody>
              <a:bodyPr wrap="none" anchor="ctr"/>
              <a:lstStyle/>
              <a:p>
                <a:pPr algn="ctr" eaLnBrk="0" hangingPunct="0"/>
                <a:endParaRPr lang="en-US">
                  <a:solidFill>
                    <a:srgbClr val="FFFF00"/>
                  </a:solidFill>
                </a:endParaRPr>
              </a:p>
            </p:txBody>
          </p:sp>
          <p:pic>
            <p:nvPicPr>
              <p:cNvPr id="3101" name="Picture 31" descr="http://www.1clipart.com/clipart/office_-_business/people/27-225203761.gif"/>
              <p:cNvPicPr>
                <a:picLocks noChangeAspect="1" noChangeArrowheads="1"/>
              </p:cNvPicPr>
              <p:nvPr/>
            </p:nvPicPr>
            <p:blipFill>
              <a:blip r:embed="rId7" cstate="print"/>
              <a:srcRect/>
              <a:stretch>
                <a:fillRect/>
              </a:stretch>
            </p:blipFill>
            <p:spPr bwMode="auto">
              <a:xfrm>
                <a:off x="4458083" y="4500570"/>
                <a:ext cx="867077" cy="1028016"/>
              </a:xfrm>
              <a:prstGeom prst="rect">
                <a:avLst/>
              </a:prstGeom>
              <a:noFill/>
              <a:ln w="9525">
                <a:noFill/>
                <a:miter lim="800000"/>
                <a:headEnd/>
                <a:tailEnd/>
              </a:ln>
            </p:spPr>
          </p:pic>
        </p:grpSp>
        <p:graphicFrame>
          <p:nvGraphicFramePr>
            <p:cNvPr id="3074" name="Object 25"/>
            <p:cNvGraphicFramePr>
              <a:graphicFrameLocks/>
            </p:cNvGraphicFramePr>
            <p:nvPr/>
          </p:nvGraphicFramePr>
          <p:xfrm>
            <a:off x="1857375" y="1695449"/>
            <a:ext cx="1281113" cy="795338"/>
          </p:xfrm>
          <a:graphic>
            <a:graphicData uri="http://schemas.openxmlformats.org/presentationml/2006/ole">
              <p:oleObj spid="_x0000_s3074" name="Bitmap Image" r:id="rId8" imgW="6162075" imgH="1971522" progId="Paint.Picture">
                <p:embed/>
              </p:oleObj>
            </a:graphicData>
          </a:graphic>
        </p:graphicFrame>
        <p:graphicFrame>
          <p:nvGraphicFramePr>
            <p:cNvPr id="3075" name="Object 23"/>
            <p:cNvGraphicFramePr>
              <a:graphicFrameLocks/>
            </p:cNvGraphicFramePr>
            <p:nvPr/>
          </p:nvGraphicFramePr>
          <p:xfrm>
            <a:off x="681038" y="1700212"/>
            <a:ext cx="1071562" cy="785812"/>
          </p:xfrm>
          <a:graphic>
            <a:graphicData uri="http://schemas.openxmlformats.org/presentationml/2006/ole">
              <p:oleObj spid="_x0000_s3075" name="ClipArt" r:id="rId9" imgW="2449440" imgH="3657600" progId="MS_ClipArt_Gallery.2">
                <p:embed/>
              </p:oleObj>
            </a:graphicData>
          </a:graphic>
        </p:graphicFrame>
        <p:grpSp>
          <p:nvGrpSpPr>
            <p:cNvPr id="3090" name="Group 112"/>
            <p:cNvGrpSpPr>
              <a:grpSpLocks/>
            </p:cNvGrpSpPr>
            <p:nvPr/>
          </p:nvGrpSpPr>
          <p:grpSpPr bwMode="auto">
            <a:xfrm>
              <a:off x="5072061" y="1357309"/>
              <a:ext cx="2286040" cy="1500072"/>
              <a:chOff x="6750098" y="4214898"/>
              <a:chExt cx="2286020" cy="1499240"/>
            </a:xfrm>
          </p:grpSpPr>
          <p:grpSp>
            <p:nvGrpSpPr>
              <p:cNvPr id="3091" name="Group 100"/>
              <p:cNvGrpSpPr>
                <a:grpSpLocks/>
              </p:cNvGrpSpPr>
              <p:nvPr/>
            </p:nvGrpSpPr>
            <p:grpSpPr bwMode="auto">
              <a:xfrm>
                <a:off x="6750098" y="4214898"/>
                <a:ext cx="2286020" cy="1499240"/>
                <a:chOff x="-343360" y="-102648"/>
                <a:chExt cx="10327268" cy="6868429"/>
              </a:xfrm>
            </p:grpSpPr>
            <p:sp>
              <p:nvSpPr>
                <p:cNvPr id="3098" name="Oval 891"/>
                <p:cNvSpPr>
                  <a:spLocks noChangeArrowheads="1"/>
                </p:cNvSpPr>
                <p:nvPr/>
              </p:nvSpPr>
              <p:spPr bwMode="auto">
                <a:xfrm>
                  <a:off x="-343360" y="-102648"/>
                  <a:ext cx="10327268" cy="6868429"/>
                </a:xfrm>
                <a:prstGeom prst="ellipse">
                  <a:avLst/>
                </a:prstGeom>
                <a:solidFill>
                  <a:srgbClr val="FFFFFF"/>
                </a:solidFill>
                <a:ln w="9525">
                  <a:solidFill>
                    <a:schemeClr val="bg2"/>
                  </a:solidFill>
                  <a:round/>
                  <a:headEnd/>
                  <a:tailEnd/>
                </a:ln>
              </p:spPr>
              <p:txBody>
                <a:bodyPr wrap="none" anchor="ctr"/>
                <a:lstStyle/>
                <a:p>
                  <a:endParaRPr lang="en-US"/>
                </a:p>
              </p:txBody>
            </p:sp>
            <p:pic>
              <p:nvPicPr>
                <p:cNvPr id="3099" name="Picture 893" descr="world18"/>
                <p:cNvPicPr>
                  <a:picLocks noChangeAspect="1" noChangeArrowheads="1"/>
                </p:cNvPicPr>
                <p:nvPr/>
              </p:nvPicPr>
              <p:blipFill>
                <a:blip r:embed="rId10" cstate="print"/>
                <a:srcRect/>
                <a:stretch>
                  <a:fillRect/>
                </a:stretch>
              </p:blipFill>
              <p:spPr bwMode="auto">
                <a:xfrm>
                  <a:off x="302128" y="1301688"/>
                  <a:ext cx="8864303" cy="4482792"/>
                </a:xfrm>
                <a:prstGeom prst="rect">
                  <a:avLst/>
                </a:prstGeom>
                <a:noFill/>
                <a:ln w="9525">
                  <a:noFill/>
                  <a:miter lim="800000"/>
                  <a:headEnd/>
                  <a:tailEnd/>
                </a:ln>
              </p:spPr>
            </p:pic>
          </p:grpSp>
          <p:sp>
            <p:nvSpPr>
              <p:cNvPr id="3092" name="Curved Down Arrow 106"/>
              <p:cNvSpPr>
                <a:spLocks noChangeArrowheads="1"/>
              </p:cNvSpPr>
              <p:nvPr/>
            </p:nvSpPr>
            <p:spPr bwMode="auto">
              <a:xfrm rot="1052046" flipH="1">
                <a:off x="7215011" y="4633909"/>
                <a:ext cx="1428760" cy="449719"/>
              </a:xfrm>
              <a:prstGeom prst="curvedDownArrow">
                <a:avLst>
                  <a:gd name="adj1" fmla="val 24990"/>
                  <a:gd name="adj2" fmla="val 49994"/>
                  <a:gd name="adj3" fmla="val 25000"/>
                </a:avLst>
              </a:prstGeom>
              <a:solidFill>
                <a:schemeClr val="accent1"/>
              </a:solidFill>
              <a:ln w="25400" algn="ctr">
                <a:solidFill>
                  <a:schemeClr val="bg1"/>
                </a:solidFill>
                <a:round/>
                <a:headEnd/>
                <a:tailEnd/>
              </a:ln>
            </p:spPr>
            <p:txBody>
              <a:bodyPr wrap="none" anchor="ctr"/>
              <a:lstStyle/>
              <a:p>
                <a:pPr algn="ctr" eaLnBrk="0" hangingPunct="0"/>
                <a:endParaRPr lang="en-US"/>
              </a:p>
            </p:txBody>
          </p:sp>
          <p:sp>
            <p:nvSpPr>
              <p:cNvPr id="3093" name="Curved Down Arrow 107"/>
              <p:cNvSpPr>
                <a:spLocks noChangeArrowheads="1"/>
              </p:cNvSpPr>
              <p:nvPr/>
            </p:nvSpPr>
            <p:spPr bwMode="auto">
              <a:xfrm rot="1052046" flipH="1">
                <a:off x="7858789" y="4951214"/>
                <a:ext cx="725179" cy="343214"/>
              </a:xfrm>
              <a:prstGeom prst="curvedDownArrow">
                <a:avLst>
                  <a:gd name="adj1" fmla="val 24993"/>
                  <a:gd name="adj2" fmla="val 49996"/>
                  <a:gd name="adj3" fmla="val 25000"/>
                </a:avLst>
              </a:prstGeom>
              <a:solidFill>
                <a:schemeClr val="accent1"/>
              </a:solidFill>
              <a:ln w="25400" algn="ctr">
                <a:solidFill>
                  <a:schemeClr val="bg1"/>
                </a:solidFill>
                <a:round/>
                <a:headEnd/>
                <a:tailEnd/>
              </a:ln>
            </p:spPr>
            <p:txBody>
              <a:bodyPr wrap="none" anchor="ctr"/>
              <a:lstStyle/>
              <a:p>
                <a:pPr algn="ctr" eaLnBrk="0" hangingPunct="0"/>
                <a:endParaRPr lang="en-US"/>
              </a:p>
            </p:txBody>
          </p:sp>
          <p:sp>
            <p:nvSpPr>
              <p:cNvPr id="3094" name="Curved Down Arrow 108"/>
              <p:cNvSpPr>
                <a:spLocks noChangeArrowheads="1"/>
              </p:cNvSpPr>
              <p:nvPr/>
            </p:nvSpPr>
            <p:spPr bwMode="auto">
              <a:xfrm rot="-197566" flipH="1" flipV="1">
                <a:off x="7400130" y="5216050"/>
                <a:ext cx="1153241" cy="357246"/>
              </a:xfrm>
              <a:prstGeom prst="curvedDownArrow">
                <a:avLst>
                  <a:gd name="adj1" fmla="val 24988"/>
                  <a:gd name="adj2" fmla="val 50006"/>
                  <a:gd name="adj3" fmla="val 25000"/>
                </a:avLst>
              </a:prstGeom>
              <a:solidFill>
                <a:schemeClr val="accent1"/>
              </a:solidFill>
              <a:ln w="25400" algn="ctr">
                <a:solidFill>
                  <a:schemeClr val="bg1"/>
                </a:solidFill>
                <a:round/>
                <a:headEnd/>
                <a:tailEnd/>
              </a:ln>
            </p:spPr>
            <p:txBody>
              <a:bodyPr wrap="none" anchor="ctr"/>
              <a:lstStyle/>
              <a:p>
                <a:pPr algn="ctr" eaLnBrk="0" hangingPunct="0"/>
                <a:endParaRPr lang="en-US"/>
              </a:p>
            </p:txBody>
          </p:sp>
          <p:sp>
            <p:nvSpPr>
              <p:cNvPr id="3095" name="Rectangle 3"/>
              <p:cNvSpPr>
                <a:spLocks noChangeArrowheads="1"/>
              </p:cNvSpPr>
              <p:nvPr/>
            </p:nvSpPr>
            <p:spPr bwMode="auto">
              <a:xfrm>
                <a:off x="7482756" y="4461046"/>
                <a:ext cx="857257" cy="182101"/>
              </a:xfrm>
              <a:prstGeom prst="rect">
                <a:avLst/>
              </a:prstGeom>
              <a:noFill/>
              <a:ln w="12700">
                <a:noFill/>
                <a:miter lim="800000"/>
                <a:headEnd/>
                <a:tailEnd/>
              </a:ln>
            </p:spPr>
            <p:txBody>
              <a:bodyPr lIns="90488" tIns="44450" rIns="90488" bIns="44450">
                <a:spAutoFit/>
              </a:bodyPr>
              <a:lstStyle/>
              <a:p>
                <a:pPr algn="ctr" defTabSz="762000"/>
                <a:r>
                  <a:rPr lang="en-AU" sz="600">
                    <a:solidFill>
                      <a:schemeClr val="bg2"/>
                    </a:solidFill>
                  </a:rPr>
                  <a:t>USA- 2008</a:t>
                </a:r>
              </a:p>
            </p:txBody>
          </p:sp>
          <p:sp>
            <p:nvSpPr>
              <p:cNvPr id="3096" name="Rectangle 3"/>
              <p:cNvSpPr>
                <a:spLocks noChangeArrowheads="1"/>
              </p:cNvSpPr>
              <p:nvPr/>
            </p:nvSpPr>
            <p:spPr bwMode="auto">
              <a:xfrm>
                <a:off x="7750234" y="5071543"/>
                <a:ext cx="857257" cy="182101"/>
              </a:xfrm>
              <a:prstGeom prst="rect">
                <a:avLst/>
              </a:prstGeom>
              <a:noFill/>
              <a:ln w="12700">
                <a:noFill/>
                <a:miter lim="800000"/>
                <a:headEnd/>
                <a:tailEnd/>
              </a:ln>
            </p:spPr>
            <p:txBody>
              <a:bodyPr lIns="90488" tIns="44450" rIns="90488" bIns="44450">
                <a:spAutoFit/>
              </a:bodyPr>
              <a:lstStyle/>
              <a:p>
                <a:pPr algn="ctr" defTabSz="762000"/>
                <a:r>
                  <a:rPr lang="en-AU" sz="600">
                    <a:solidFill>
                      <a:schemeClr val="bg2"/>
                    </a:solidFill>
                  </a:rPr>
                  <a:t>RSA- 2001</a:t>
                </a:r>
              </a:p>
            </p:txBody>
          </p:sp>
          <p:sp>
            <p:nvSpPr>
              <p:cNvPr id="3097" name="Rectangle 3"/>
              <p:cNvSpPr>
                <a:spLocks noChangeArrowheads="1"/>
              </p:cNvSpPr>
              <p:nvPr/>
            </p:nvSpPr>
            <p:spPr bwMode="auto">
              <a:xfrm>
                <a:off x="7572397" y="5389239"/>
                <a:ext cx="857257" cy="182101"/>
              </a:xfrm>
              <a:prstGeom prst="rect">
                <a:avLst/>
              </a:prstGeom>
              <a:noFill/>
              <a:ln w="12700">
                <a:noFill/>
                <a:miter lim="800000"/>
                <a:headEnd/>
                <a:tailEnd/>
              </a:ln>
            </p:spPr>
            <p:txBody>
              <a:bodyPr lIns="90488" tIns="44450" rIns="90488" bIns="44450">
                <a:spAutoFit/>
              </a:bodyPr>
              <a:lstStyle/>
              <a:p>
                <a:pPr algn="ctr" defTabSz="762000"/>
                <a:r>
                  <a:rPr lang="en-AU" sz="600">
                    <a:solidFill>
                      <a:schemeClr val="bg2"/>
                    </a:solidFill>
                  </a:rPr>
                  <a:t>CHILE- 2007</a:t>
                </a:r>
              </a:p>
            </p:txBody>
          </p:sp>
        </p:grpSp>
      </p:grpSp>
      <p:sp>
        <p:nvSpPr>
          <p:cNvPr id="3082" name="Oval 32"/>
          <p:cNvSpPr>
            <a:spLocks noChangeArrowheads="1"/>
          </p:cNvSpPr>
          <p:nvPr/>
        </p:nvSpPr>
        <p:spPr bwMode="auto">
          <a:xfrm>
            <a:off x="5346700" y="698500"/>
            <a:ext cx="1785938" cy="714375"/>
          </a:xfrm>
          <a:prstGeom prst="ellipse">
            <a:avLst/>
          </a:prstGeom>
          <a:noFill/>
          <a:ln w="22225" algn="ctr">
            <a:solidFill>
              <a:schemeClr val="bg1"/>
            </a:solidFill>
            <a:round/>
            <a:headEnd/>
            <a:tailEnd/>
          </a:ln>
        </p:spPr>
        <p:txBody>
          <a:bodyPr wrap="none" anchor="ctr"/>
          <a:lstStyle/>
          <a:p>
            <a:pPr algn="ctr" eaLnBrk="0" hangingPunct="0"/>
            <a:endParaRPr lang="en-US"/>
          </a:p>
        </p:txBody>
      </p:sp>
      <p:sp>
        <p:nvSpPr>
          <p:cNvPr id="3083" name="Rectangle 6"/>
          <p:cNvSpPr>
            <a:spLocks noChangeArrowheads="1"/>
          </p:cNvSpPr>
          <p:nvPr/>
        </p:nvSpPr>
        <p:spPr bwMode="auto">
          <a:xfrm>
            <a:off x="428625" y="3019425"/>
            <a:ext cx="8715375" cy="3228975"/>
          </a:xfrm>
          <a:prstGeom prst="rect">
            <a:avLst/>
          </a:prstGeom>
          <a:noFill/>
          <a:ln w="12700">
            <a:noFill/>
            <a:miter lim="800000"/>
            <a:headEnd/>
            <a:tailEnd/>
          </a:ln>
        </p:spPr>
        <p:txBody>
          <a:bodyPr lIns="90488" tIns="44450" rIns="90488" bIns="44450">
            <a:spAutoFit/>
          </a:bodyPr>
          <a:lstStyle/>
          <a:p>
            <a:pPr marL="361950" indent="-361950" defTabSz="762000">
              <a:spcBef>
                <a:spcPts val="1200"/>
              </a:spcBef>
              <a:spcAft>
                <a:spcPts val="1200"/>
              </a:spcAft>
              <a:buClr>
                <a:srgbClr val="FF0000"/>
              </a:buClr>
              <a:buFont typeface="Wingdings" pitchFamily="2" charset="2"/>
              <a:buChar char="Ø"/>
            </a:pPr>
            <a:r>
              <a:rPr lang="en-US" sz="2400" b="0">
                <a:solidFill>
                  <a:srgbClr val="FAFD00"/>
                </a:solidFill>
              </a:rPr>
              <a:t>Corporatized - AMIRA International Limited</a:t>
            </a:r>
          </a:p>
          <a:p>
            <a:pPr marL="361950" indent="-361950" defTabSz="762000">
              <a:spcBef>
                <a:spcPts val="1200"/>
              </a:spcBef>
              <a:spcAft>
                <a:spcPts val="1200"/>
              </a:spcAft>
              <a:buClr>
                <a:srgbClr val="FF0000"/>
              </a:buClr>
              <a:buFont typeface="Wingdings" pitchFamily="2" charset="2"/>
              <a:buChar char="Ø"/>
            </a:pPr>
            <a:r>
              <a:rPr lang="en-US" sz="2400" b="0">
                <a:solidFill>
                  <a:srgbClr val="FAFD00"/>
                </a:solidFill>
              </a:rPr>
              <a:t>Deepened international links:  Offices in 4 continents - subsidiaries in RSA, USA &amp; Chile, with local representation </a:t>
            </a:r>
          </a:p>
          <a:p>
            <a:pPr marL="361950" indent="-361950" defTabSz="762000">
              <a:spcBef>
                <a:spcPts val="1200"/>
              </a:spcBef>
              <a:spcAft>
                <a:spcPts val="1200"/>
              </a:spcAft>
              <a:buClr>
                <a:srgbClr val="FF0000"/>
              </a:buClr>
              <a:buSzPct val="100000"/>
              <a:buFont typeface="Wingdings" pitchFamily="2" charset="2"/>
              <a:buChar char="Ø"/>
            </a:pPr>
            <a:r>
              <a:rPr lang="en-US" sz="2400" b="0">
                <a:solidFill>
                  <a:srgbClr val="FAFD00"/>
                </a:solidFill>
              </a:rPr>
              <a:t>Increasingly addressing industry problems via multi-disciplinary and multi-institutional projects</a:t>
            </a:r>
          </a:p>
          <a:p>
            <a:pPr marL="361950" indent="-361950" defTabSz="762000">
              <a:spcBef>
                <a:spcPts val="1200"/>
              </a:spcBef>
              <a:spcAft>
                <a:spcPts val="1200"/>
              </a:spcAft>
              <a:buClr>
                <a:srgbClr val="FF0000"/>
              </a:buClr>
              <a:buSzPct val="100000"/>
              <a:buFont typeface="Wingdings" pitchFamily="2" charset="2"/>
              <a:buChar char="Ø"/>
            </a:pPr>
            <a:r>
              <a:rPr lang="en-US" sz="2400" b="0">
                <a:solidFill>
                  <a:srgbClr val="FAFD00"/>
                </a:solidFill>
              </a:rPr>
              <a:t>Technology transfer a priority</a:t>
            </a:r>
            <a:endParaRPr lang="en-AU" sz="2400" b="0">
              <a:solidFill>
                <a:srgbClr val="FAFD00"/>
              </a:solidFill>
            </a:endParaRPr>
          </a:p>
        </p:txBody>
      </p:sp>
      <p:sp>
        <p:nvSpPr>
          <p:cNvPr id="3084"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17</a:t>
            </a:r>
            <a:endParaRPr lang="en-AU" sz="120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341313" y="169863"/>
            <a:ext cx="8458200" cy="909637"/>
          </a:xfrm>
        </p:spPr>
        <p:txBody>
          <a:bodyPr/>
          <a:lstStyle/>
          <a:p>
            <a:pPr>
              <a:defRPr/>
            </a:pPr>
            <a:r>
              <a:rPr lang="en-AU" sz="3200" kern="1200" dirty="0"/>
              <a:t>AMIRA Geoscience </a:t>
            </a:r>
            <a:r>
              <a:rPr lang="en-AU" sz="3200" kern="1200" dirty="0" smtClean="0"/>
              <a:t>Portfolio: a snapshot from the last 10 years</a:t>
            </a:r>
            <a:endParaRPr lang="en-AU" sz="3200" kern="1200" dirty="0"/>
          </a:p>
        </p:txBody>
      </p:sp>
      <p:sp>
        <p:nvSpPr>
          <p:cNvPr id="22531" name="Rectangle 5"/>
          <p:cNvSpPr>
            <a:spLocks noChangeArrowheads="1"/>
          </p:cNvSpPr>
          <p:nvPr/>
        </p:nvSpPr>
        <p:spPr bwMode="auto">
          <a:xfrm>
            <a:off x="71438" y="1382713"/>
            <a:ext cx="4716462" cy="4903787"/>
          </a:xfrm>
          <a:prstGeom prst="rect">
            <a:avLst/>
          </a:prstGeom>
          <a:noFill/>
          <a:ln w="9525">
            <a:noFill/>
            <a:miter lim="800000"/>
            <a:headEnd/>
            <a:tailEnd/>
          </a:ln>
        </p:spPr>
        <p:txBody>
          <a:bodyPr/>
          <a:lstStyle/>
          <a:p>
            <a:pPr marL="342900" indent="-342900" eaLnBrk="0" hangingPunct="0">
              <a:buClr>
                <a:schemeClr val="tx1"/>
              </a:buClr>
              <a:buSzPct val="85000"/>
            </a:pPr>
            <a:r>
              <a:rPr lang="en-AU" b="0" u="sng">
                <a:solidFill>
                  <a:srgbClr val="FFFF00"/>
                </a:solidFill>
              </a:rPr>
              <a:t>Regional Framework Studies</a:t>
            </a:r>
          </a:p>
          <a:p>
            <a:pPr marL="742950" lvl="1" indent="-285750" eaLnBrk="0" hangingPunct="0">
              <a:spcBef>
                <a:spcPts val="600"/>
              </a:spcBef>
              <a:buClr>
                <a:schemeClr val="tx1"/>
              </a:buClr>
              <a:buSzPct val="80000"/>
              <a:buFont typeface="Wingdings" pitchFamily="2" charset="2"/>
              <a:buChar char="Ø"/>
            </a:pPr>
            <a:r>
              <a:rPr lang="en-AU" sz="1400" b="0"/>
              <a:t>West Africa Exploration Initiative (P934, P934)</a:t>
            </a:r>
          </a:p>
          <a:p>
            <a:pPr marL="742950" lvl="1" indent="-285750" eaLnBrk="0" hangingPunct="0">
              <a:spcBef>
                <a:spcPts val="600"/>
              </a:spcBef>
              <a:buClr>
                <a:schemeClr val="tx1"/>
              </a:buClr>
              <a:buSzPct val="80000"/>
              <a:buFont typeface="Wingdings" pitchFamily="2" charset="2"/>
              <a:buChar char="Ø"/>
            </a:pPr>
            <a:r>
              <a:rPr lang="en-AU" sz="1400" b="0"/>
              <a:t>South China Craton (P950)</a:t>
            </a:r>
          </a:p>
          <a:p>
            <a:pPr marL="742950" lvl="1" indent="-285750" eaLnBrk="0" hangingPunct="0">
              <a:spcBef>
                <a:spcPts val="600"/>
              </a:spcBef>
              <a:buClr>
                <a:schemeClr val="tx1"/>
              </a:buClr>
              <a:buSzPct val="80000"/>
              <a:buFont typeface="Wingdings" pitchFamily="2" charset="2"/>
              <a:buChar char="Ø"/>
            </a:pPr>
            <a:r>
              <a:rPr lang="en-US" sz="1400" b="0"/>
              <a:t>Yilgarn (</a:t>
            </a:r>
            <a:r>
              <a:rPr lang="en-AU" sz="1400" b="0"/>
              <a:t>P437, P482, P624, P763, P710)</a:t>
            </a:r>
          </a:p>
          <a:p>
            <a:pPr marL="742950" lvl="1" indent="-285750" eaLnBrk="0" hangingPunct="0">
              <a:buClr>
                <a:schemeClr val="tx1"/>
              </a:buClr>
              <a:buSzPct val="80000"/>
              <a:buFont typeface="Wingdings" pitchFamily="2" charset="2"/>
              <a:buChar char="Ø"/>
            </a:pPr>
            <a:endParaRPr lang="en-AU" sz="600" b="0"/>
          </a:p>
          <a:p>
            <a:pPr marL="342900" indent="-342900" eaLnBrk="0" hangingPunct="0">
              <a:buClr>
                <a:schemeClr val="tx1"/>
              </a:buClr>
              <a:buSzPct val="85000"/>
              <a:buFontTx/>
              <a:buChar char="•"/>
            </a:pPr>
            <a:endParaRPr lang="en-US" b="0">
              <a:solidFill>
                <a:srgbClr val="FFFF00"/>
              </a:solidFill>
            </a:endParaRPr>
          </a:p>
          <a:p>
            <a:pPr marL="342900" indent="-342900" eaLnBrk="0" hangingPunct="0">
              <a:buClr>
                <a:schemeClr val="tx1"/>
              </a:buClr>
              <a:buSzPct val="85000"/>
              <a:buFontTx/>
              <a:buChar char="•"/>
            </a:pPr>
            <a:endParaRPr lang="en-US" b="0">
              <a:solidFill>
                <a:srgbClr val="FFFF00"/>
              </a:solidFill>
            </a:endParaRPr>
          </a:p>
          <a:p>
            <a:pPr marL="342900" indent="-342900" eaLnBrk="0" hangingPunct="0">
              <a:buClr>
                <a:schemeClr val="tx1"/>
              </a:buClr>
              <a:buSzPct val="85000"/>
              <a:buFontTx/>
              <a:buChar char="•"/>
            </a:pPr>
            <a:endParaRPr lang="en-AU" b="0">
              <a:solidFill>
                <a:srgbClr val="FFFF00"/>
              </a:solidFill>
            </a:endParaRPr>
          </a:p>
          <a:p>
            <a:pPr marL="342900" indent="-342900" eaLnBrk="0" hangingPunct="0">
              <a:buClr>
                <a:schemeClr val="tx1"/>
              </a:buClr>
              <a:buSzPct val="85000"/>
            </a:pPr>
            <a:r>
              <a:rPr lang="en-AU" b="0" u="sng">
                <a:solidFill>
                  <a:srgbClr val="FFFF00"/>
                </a:solidFill>
              </a:rPr>
              <a:t>Technology / Technique Development</a:t>
            </a:r>
          </a:p>
          <a:p>
            <a:pPr marL="742950" lvl="1" indent="-285750" eaLnBrk="0" hangingPunct="0">
              <a:spcBef>
                <a:spcPts val="600"/>
              </a:spcBef>
              <a:buClr>
                <a:schemeClr val="tx1"/>
              </a:buClr>
              <a:buSzPct val="80000"/>
              <a:buFont typeface="Wingdings" pitchFamily="2" charset="2"/>
              <a:buChar char="Ø"/>
            </a:pPr>
            <a:r>
              <a:rPr lang="en-AU" sz="1400" b="0"/>
              <a:t>Geophysics (P223F, P407B, P981)</a:t>
            </a:r>
          </a:p>
          <a:p>
            <a:pPr marL="742950" lvl="1" indent="-285750" eaLnBrk="0" hangingPunct="0">
              <a:spcBef>
                <a:spcPts val="600"/>
              </a:spcBef>
              <a:buClr>
                <a:schemeClr val="tx1"/>
              </a:buClr>
              <a:buSzPct val="80000"/>
              <a:buFont typeface="Wingdings" pitchFamily="2" charset="2"/>
              <a:buChar char="Ø"/>
            </a:pPr>
            <a:r>
              <a:rPr lang="en-AU" sz="1400" b="0"/>
              <a:t>Geochemistry (P778, P710A, P972)</a:t>
            </a:r>
          </a:p>
          <a:p>
            <a:pPr marL="1077913" lvl="2" indent="-273050" eaLnBrk="0" hangingPunct="0">
              <a:spcBef>
                <a:spcPts val="600"/>
              </a:spcBef>
              <a:buClr>
                <a:schemeClr val="tx1"/>
              </a:buClr>
              <a:buSzPct val="80000"/>
              <a:buFont typeface="Courier New" pitchFamily="49" charset="0"/>
              <a:buChar char="o"/>
            </a:pPr>
            <a:r>
              <a:rPr lang="en-US" sz="1400" b="0"/>
              <a:t>Geochemistry in areas of transported cover </a:t>
            </a:r>
          </a:p>
          <a:p>
            <a:pPr marL="1077913" lvl="2" indent="-273050" eaLnBrk="0" hangingPunct="0">
              <a:spcBef>
                <a:spcPts val="600"/>
              </a:spcBef>
              <a:buClr>
                <a:schemeClr val="tx1"/>
              </a:buClr>
              <a:buSzPct val="80000"/>
              <a:buFont typeface="Courier New" pitchFamily="49" charset="0"/>
              <a:buChar char="o"/>
            </a:pPr>
            <a:r>
              <a:rPr lang="en-AU" sz="1400" b="0"/>
              <a:t>ATR Mineral Chemistry Applied to the Characterization and Exploration of Andean type Cu ±  Au Ore deposits </a:t>
            </a:r>
          </a:p>
          <a:p>
            <a:pPr marL="742950" lvl="1" indent="-285750" eaLnBrk="0" hangingPunct="0">
              <a:spcBef>
                <a:spcPts val="600"/>
              </a:spcBef>
              <a:buClr>
                <a:schemeClr val="tx1"/>
              </a:buClr>
              <a:buSzPct val="80000"/>
              <a:buFont typeface="Wingdings" pitchFamily="2" charset="2"/>
              <a:buChar char="Ø"/>
            </a:pPr>
            <a:r>
              <a:rPr lang="en-US" sz="1400" b="0"/>
              <a:t>Geometallurgy  (P843, P843A)</a:t>
            </a:r>
          </a:p>
          <a:p>
            <a:pPr marL="742950" lvl="1" indent="-285750" eaLnBrk="0" hangingPunct="0">
              <a:lnSpc>
                <a:spcPct val="120000"/>
              </a:lnSpc>
              <a:spcBef>
                <a:spcPct val="20000"/>
              </a:spcBef>
              <a:buClr>
                <a:schemeClr val="tx1"/>
              </a:buClr>
              <a:buSzPct val="80000"/>
              <a:buFont typeface="Wingdings" pitchFamily="2" charset="2"/>
              <a:buChar char="Ø"/>
            </a:pPr>
            <a:endParaRPr lang="en-US" sz="1200" b="0"/>
          </a:p>
        </p:txBody>
      </p:sp>
      <p:sp>
        <p:nvSpPr>
          <p:cNvPr id="22532" name="Rectangle 4"/>
          <p:cNvSpPr>
            <a:spLocks noChangeArrowheads="1"/>
          </p:cNvSpPr>
          <p:nvPr/>
        </p:nvSpPr>
        <p:spPr bwMode="auto">
          <a:xfrm>
            <a:off x="4857750" y="1363663"/>
            <a:ext cx="4262438" cy="4922837"/>
          </a:xfrm>
          <a:prstGeom prst="rect">
            <a:avLst/>
          </a:prstGeom>
          <a:noFill/>
          <a:ln w="9525">
            <a:noFill/>
            <a:miter lim="800000"/>
            <a:headEnd/>
            <a:tailEnd/>
          </a:ln>
        </p:spPr>
        <p:txBody>
          <a:bodyPr/>
          <a:lstStyle/>
          <a:p>
            <a:pPr marL="342900" indent="-342900" eaLnBrk="0" hangingPunct="0">
              <a:buClr>
                <a:schemeClr val="tx1"/>
              </a:buClr>
              <a:buSzPct val="85000"/>
            </a:pPr>
            <a:r>
              <a:rPr lang="en-AU" b="0" u="sng">
                <a:solidFill>
                  <a:srgbClr val="FFFF00"/>
                </a:solidFill>
              </a:rPr>
              <a:t>Data Compilations &amp;  Roadmaps</a:t>
            </a:r>
          </a:p>
          <a:p>
            <a:pPr marL="742950" lvl="1" indent="-285750" eaLnBrk="0" hangingPunct="0">
              <a:spcBef>
                <a:spcPts val="600"/>
              </a:spcBef>
              <a:buClr>
                <a:schemeClr val="tx1"/>
              </a:buClr>
              <a:buSzPct val="80000"/>
              <a:buFont typeface="Wingdings" pitchFamily="2" charset="2"/>
              <a:buChar char="Ø"/>
            </a:pPr>
            <a:r>
              <a:rPr lang="en-AU" sz="1400" b="0"/>
              <a:t>Data Metallogenica</a:t>
            </a:r>
          </a:p>
          <a:p>
            <a:pPr marL="742950" lvl="1" indent="-285750" eaLnBrk="0" hangingPunct="0">
              <a:spcBef>
                <a:spcPts val="600"/>
              </a:spcBef>
              <a:buClr>
                <a:schemeClr val="tx1"/>
              </a:buClr>
              <a:buSzPct val="80000"/>
              <a:buFont typeface="Wingdings" pitchFamily="2" charset="2"/>
              <a:buChar char="Ø"/>
            </a:pPr>
            <a:r>
              <a:rPr lang="en-AU" sz="1400" b="0"/>
              <a:t>Australian Geoscience Thesis Database (P874)</a:t>
            </a:r>
            <a:endParaRPr lang="en-AU" b="0">
              <a:solidFill>
                <a:srgbClr val="FFFF00"/>
              </a:solidFill>
            </a:endParaRPr>
          </a:p>
          <a:p>
            <a:pPr marL="742950" lvl="1" indent="-285750" eaLnBrk="0" hangingPunct="0">
              <a:spcBef>
                <a:spcPts val="600"/>
              </a:spcBef>
              <a:buClr>
                <a:schemeClr val="tx1"/>
              </a:buClr>
              <a:buSzPct val="80000"/>
              <a:buFont typeface="Wingdings" pitchFamily="2" charset="2"/>
              <a:buChar char="Ø"/>
            </a:pPr>
            <a:r>
              <a:rPr lang="en-US" sz="1400" b="0"/>
              <a:t>Copper Technology Roadmap (P813)</a:t>
            </a:r>
            <a:endParaRPr lang="en-AU" sz="1400" b="0"/>
          </a:p>
          <a:p>
            <a:pPr marL="742950" lvl="1" indent="-285750" eaLnBrk="0" hangingPunct="0">
              <a:spcBef>
                <a:spcPts val="600"/>
              </a:spcBef>
              <a:buClr>
                <a:schemeClr val="tx1"/>
              </a:buClr>
              <a:buSzPct val="80000"/>
              <a:buFont typeface="Wingdings" pitchFamily="2" charset="2"/>
              <a:buChar char="Ø"/>
            </a:pPr>
            <a:r>
              <a:rPr lang="en-AU" sz="1400" b="0"/>
              <a:t>Drilling Technology Roadmap (P903)</a:t>
            </a:r>
          </a:p>
          <a:p>
            <a:pPr marL="342900" indent="-342900" eaLnBrk="0" hangingPunct="0">
              <a:buClr>
                <a:schemeClr val="tx1"/>
              </a:buClr>
              <a:buSzPct val="85000"/>
              <a:buFontTx/>
              <a:buChar char="•"/>
            </a:pPr>
            <a:endParaRPr lang="en-US" sz="1800" b="0">
              <a:solidFill>
                <a:srgbClr val="FFFF00"/>
              </a:solidFill>
            </a:endParaRPr>
          </a:p>
          <a:p>
            <a:pPr marL="342900" indent="-342900" eaLnBrk="0" hangingPunct="0">
              <a:buClr>
                <a:schemeClr val="tx1"/>
              </a:buClr>
              <a:buSzPct val="85000"/>
              <a:buFontTx/>
              <a:buChar char="•"/>
            </a:pPr>
            <a:endParaRPr lang="en-AU" sz="1600" b="0">
              <a:solidFill>
                <a:srgbClr val="FFFF00"/>
              </a:solidFill>
            </a:endParaRPr>
          </a:p>
          <a:p>
            <a:pPr marL="342900" indent="-342900" eaLnBrk="0" hangingPunct="0">
              <a:buClr>
                <a:schemeClr val="tx1"/>
              </a:buClr>
              <a:buSzPct val="85000"/>
            </a:pPr>
            <a:r>
              <a:rPr lang="en-AU" b="0" u="sng">
                <a:solidFill>
                  <a:srgbClr val="FFFF00"/>
                </a:solidFill>
              </a:rPr>
              <a:t>Ore Deposit Model Studies</a:t>
            </a:r>
          </a:p>
          <a:p>
            <a:pPr marL="742950" lvl="1" indent="-285750" eaLnBrk="0" hangingPunct="0">
              <a:spcBef>
                <a:spcPts val="600"/>
              </a:spcBef>
              <a:buClr>
                <a:schemeClr val="tx1"/>
              </a:buClr>
              <a:buSzPct val="80000"/>
              <a:buFont typeface="Wingdings" pitchFamily="2" charset="2"/>
              <a:buChar char="Ø"/>
            </a:pPr>
            <a:r>
              <a:rPr lang="en-AU" sz="1400" b="0"/>
              <a:t>Epithermal &amp; Porphyry Deposits (P765A)</a:t>
            </a:r>
          </a:p>
          <a:p>
            <a:pPr marL="742950" lvl="1" indent="-285750" eaLnBrk="0" hangingPunct="0">
              <a:spcBef>
                <a:spcPts val="600"/>
              </a:spcBef>
              <a:buClr>
                <a:schemeClr val="tx1"/>
              </a:buClr>
              <a:buSzPct val="80000"/>
              <a:buFont typeface="Wingdings" pitchFamily="2" charset="2"/>
              <a:buChar char="Ø"/>
            </a:pPr>
            <a:r>
              <a:rPr lang="en-AU" sz="1400" b="0"/>
              <a:t>Sediment-hosted Copper Deposits (P872)</a:t>
            </a:r>
          </a:p>
          <a:p>
            <a:pPr marL="742950" lvl="1" indent="-285750" eaLnBrk="0" hangingPunct="0">
              <a:spcBef>
                <a:spcPts val="600"/>
              </a:spcBef>
              <a:buClr>
                <a:schemeClr val="tx1"/>
              </a:buClr>
              <a:buSzPct val="80000"/>
              <a:buFont typeface="Wingdings" pitchFamily="2" charset="2"/>
              <a:buChar char="Ø"/>
            </a:pPr>
            <a:r>
              <a:rPr lang="en-AU" sz="1400" b="0"/>
              <a:t>Stress Transfer Modelling of Gold Deposits (P718A)</a:t>
            </a:r>
          </a:p>
          <a:p>
            <a:pPr marL="742950" lvl="1" indent="-285750" eaLnBrk="0" hangingPunct="0">
              <a:spcBef>
                <a:spcPts val="600"/>
              </a:spcBef>
              <a:buClr>
                <a:schemeClr val="tx1"/>
              </a:buClr>
              <a:buSzPct val="80000"/>
              <a:buFont typeface="Wingdings" pitchFamily="2" charset="2"/>
              <a:buChar char="Ø"/>
            </a:pPr>
            <a:r>
              <a:rPr lang="en-AU" sz="1400" b="0"/>
              <a:t>Nickel Deposits (P710A, P962)</a:t>
            </a:r>
          </a:p>
          <a:p>
            <a:pPr marL="742950" lvl="1" indent="-285750" eaLnBrk="0" hangingPunct="0">
              <a:spcBef>
                <a:spcPts val="600"/>
              </a:spcBef>
              <a:buClr>
                <a:schemeClr val="tx1"/>
              </a:buClr>
              <a:buSzPct val="80000"/>
              <a:buFont typeface="Wingdings" pitchFamily="2" charset="2"/>
              <a:buChar char="Ø"/>
            </a:pPr>
            <a:r>
              <a:rPr lang="en-AU" sz="1400" b="0"/>
              <a:t>Sediment-hosted Gold Deposits (P923)</a:t>
            </a:r>
          </a:p>
          <a:p>
            <a:pPr marL="742950" lvl="1" indent="-285750" eaLnBrk="0" hangingPunct="0">
              <a:spcBef>
                <a:spcPts val="600"/>
              </a:spcBef>
              <a:buClr>
                <a:schemeClr val="tx1"/>
              </a:buClr>
              <a:buSzPct val="80000"/>
              <a:buFont typeface="Wingdings" pitchFamily="2" charset="2"/>
              <a:buChar char="Ø"/>
            </a:pPr>
            <a:r>
              <a:rPr lang="en-AU" sz="1400" b="0"/>
              <a:t>Diamond Indicator Minerals (P891)</a:t>
            </a:r>
          </a:p>
          <a:p>
            <a:pPr marL="742950" lvl="1" indent="-285750" eaLnBrk="0" hangingPunct="0">
              <a:lnSpc>
                <a:spcPct val="120000"/>
              </a:lnSpc>
              <a:spcBef>
                <a:spcPct val="20000"/>
              </a:spcBef>
              <a:buClr>
                <a:schemeClr val="tx1"/>
              </a:buClr>
              <a:buSzPct val="80000"/>
              <a:buFont typeface="Wingdings" pitchFamily="2" charset="2"/>
              <a:buNone/>
            </a:pPr>
            <a:endParaRPr lang="en-US" sz="1800" b="0"/>
          </a:p>
          <a:p>
            <a:pPr marL="342900" indent="-342900" eaLnBrk="0" hangingPunct="0">
              <a:lnSpc>
                <a:spcPct val="120000"/>
              </a:lnSpc>
              <a:spcBef>
                <a:spcPct val="20000"/>
              </a:spcBef>
              <a:buClr>
                <a:schemeClr val="tx1"/>
              </a:buClr>
              <a:buSzPct val="85000"/>
              <a:buFontTx/>
              <a:buChar char="•"/>
            </a:pPr>
            <a:endParaRPr lang="en-US" sz="1800" b="0"/>
          </a:p>
        </p:txBody>
      </p:sp>
      <p:sp>
        <p:nvSpPr>
          <p:cNvPr id="22533"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18</a:t>
            </a:r>
            <a:endParaRPr lang="en-AU" sz="120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0" y="161925"/>
            <a:ext cx="9144000" cy="909638"/>
          </a:xfrm>
        </p:spPr>
        <p:txBody>
          <a:bodyPr/>
          <a:lstStyle/>
          <a:p>
            <a:pPr>
              <a:defRPr/>
            </a:pPr>
            <a:r>
              <a:rPr lang="en-AU" sz="3200" kern="1200" dirty="0"/>
              <a:t>AMIRA Geoscience </a:t>
            </a:r>
            <a:r>
              <a:rPr lang="en-AU" sz="3200" kern="1200" dirty="0" smtClean="0"/>
              <a:t>Portfolio 1990-2009: industry research investment by project type  </a:t>
            </a:r>
            <a:endParaRPr lang="en-AU" sz="3200" kern="1200" dirty="0"/>
          </a:p>
        </p:txBody>
      </p:sp>
      <p:graphicFrame>
        <p:nvGraphicFramePr>
          <p:cNvPr id="10" name="Chart 9"/>
          <p:cNvGraphicFramePr>
            <a:graphicFrameLocks/>
          </p:cNvGraphicFramePr>
          <p:nvPr/>
        </p:nvGraphicFramePr>
        <p:xfrm>
          <a:off x="1071538" y="1428736"/>
          <a:ext cx="6341300" cy="4857770"/>
        </p:xfrm>
        <a:graphic>
          <a:graphicData uri="http://schemas.openxmlformats.org/drawingml/2006/chart">
            <c:chart xmlns:c="http://schemas.openxmlformats.org/drawingml/2006/chart" xmlns:r="http://schemas.openxmlformats.org/officeDocument/2006/relationships" r:id="rId3"/>
          </a:graphicData>
        </a:graphic>
      </p:graphicFrame>
      <p:sp>
        <p:nvSpPr>
          <p:cNvPr id="23556" name="Rectangle 12"/>
          <p:cNvSpPr>
            <a:spLocks noChangeArrowheads="1"/>
          </p:cNvSpPr>
          <p:nvPr/>
        </p:nvSpPr>
        <p:spPr bwMode="auto">
          <a:xfrm>
            <a:off x="5408613" y="1500188"/>
            <a:ext cx="1752600" cy="609600"/>
          </a:xfrm>
          <a:prstGeom prst="rect">
            <a:avLst/>
          </a:prstGeom>
          <a:noFill/>
          <a:ln w="12700">
            <a:noFill/>
            <a:miter lim="800000"/>
            <a:headEnd/>
            <a:tailEnd/>
          </a:ln>
        </p:spPr>
        <p:txBody>
          <a:bodyPr wrap="none" lIns="90488" tIns="44450" rIns="90488" bIns="44450" anchor="ctr"/>
          <a:lstStyle/>
          <a:p>
            <a:pPr algn="ctr" defTabSz="762000"/>
            <a:r>
              <a:rPr lang="en-AU" sz="1600">
                <a:solidFill>
                  <a:schemeClr val="bg2"/>
                </a:solidFill>
              </a:rPr>
              <a:t>115 projects</a:t>
            </a:r>
          </a:p>
          <a:p>
            <a:pPr algn="ctr" defTabSz="762000"/>
            <a:r>
              <a:rPr lang="en-US" sz="1600">
                <a:solidFill>
                  <a:schemeClr val="bg2"/>
                </a:solidFill>
              </a:rPr>
              <a:t>~AU$62.7M in 2009$</a:t>
            </a:r>
            <a:endParaRPr lang="en-AU" sz="1600">
              <a:solidFill>
                <a:schemeClr val="bg2"/>
              </a:solidFill>
            </a:endParaRPr>
          </a:p>
        </p:txBody>
      </p:sp>
      <p:sp>
        <p:nvSpPr>
          <p:cNvPr id="23557"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19</a:t>
            </a:r>
            <a:endParaRPr lang="en-AU" sz="120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ChangeArrowheads="1"/>
          </p:cNvSpPr>
          <p:nvPr/>
        </p:nvSpPr>
        <p:spPr bwMode="auto">
          <a:xfrm>
            <a:off x="571500" y="100013"/>
            <a:ext cx="7985125" cy="576262"/>
          </a:xfrm>
          <a:prstGeom prst="rect">
            <a:avLst/>
          </a:prstGeom>
          <a:noFill/>
          <a:ln w="12700">
            <a:noFill/>
            <a:miter lim="800000"/>
            <a:headEnd/>
            <a:tailEnd/>
          </a:ln>
        </p:spPr>
        <p:txBody>
          <a:bodyPr lIns="90488" tIns="44450" rIns="90488" bIns="44450" anchor="b"/>
          <a:lstStyle/>
          <a:p>
            <a:pPr algn="ctr" eaLnBrk="0" hangingPunct="0"/>
            <a:r>
              <a:rPr lang="en-AU" sz="3200">
                <a:solidFill>
                  <a:srgbClr val="FFCC00"/>
                </a:solidFill>
              </a:rPr>
              <a:t>Presentation Outline</a:t>
            </a:r>
          </a:p>
        </p:txBody>
      </p:sp>
      <p:sp>
        <p:nvSpPr>
          <p:cNvPr id="9219" name="Rectangle 9"/>
          <p:cNvSpPr>
            <a:spLocks noChangeArrowheads="1"/>
          </p:cNvSpPr>
          <p:nvPr/>
        </p:nvSpPr>
        <p:spPr bwMode="auto">
          <a:xfrm>
            <a:off x="857250" y="1019175"/>
            <a:ext cx="7715250" cy="5053013"/>
          </a:xfrm>
          <a:prstGeom prst="rect">
            <a:avLst/>
          </a:prstGeom>
          <a:noFill/>
          <a:ln w="9525">
            <a:noFill/>
            <a:miter lim="800000"/>
            <a:headEnd/>
            <a:tailEnd/>
          </a:ln>
        </p:spPr>
        <p:txBody>
          <a:bodyPr/>
          <a:lstStyle/>
          <a:p>
            <a:pPr marL="531813" indent="-531813" eaLnBrk="0" hangingPunct="0">
              <a:spcBef>
                <a:spcPts val="1200"/>
              </a:spcBef>
              <a:buClr>
                <a:srgbClr val="FF0000"/>
              </a:buClr>
              <a:buFont typeface="Wingdings" pitchFamily="2" charset="2"/>
              <a:buChar char="Ø"/>
            </a:pPr>
            <a:r>
              <a:rPr lang="en-US">
                <a:solidFill>
                  <a:schemeClr val="tx1"/>
                </a:solidFill>
              </a:rPr>
              <a:t>The origin of AMIRA: the first innovation  </a:t>
            </a:r>
          </a:p>
          <a:p>
            <a:pPr marL="531813" indent="-531813" eaLnBrk="0" hangingPunct="0">
              <a:spcBef>
                <a:spcPts val="1200"/>
              </a:spcBef>
              <a:buClr>
                <a:srgbClr val="FF0000"/>
              </a:buClr>
              <a:buFont typeface="Wingdings" pitchFamily="2" charset="2"/>
              <a:buChar char="Ø"/>
            </a:pPr>
            <a:r>
              <a:rPr lang="en-US">
                <a:solidFill>
                  <a:schemeClr val="tx1"/>
                </a:solidFill>
              </a:rPr>
              <a:t>What is the business of AMIRA? </a:t>
            </a:r>
          </a:p>
          <a:p>
            <a:pPr marL="531813" indent="-531813" eaLnBrk="0" hangingPunct="0">
              <a:spcBef>
                <a:spcPts val="1200"/>
              </a:spcBef>
              <a:buClr>
                <a:srgbClr val="FF0000"/>
              </a:buClr>
              <a:buFont typeface="Wingdings" pitchFamily="2" charset="2"/>
              <a:buChar char="Ø"/>
            </a:pPr>
            <a:r>
              <a:rPr lang="en-US">
                <a:solidFill>
                  <a:schemeClr val="tx1"/>
                </a:solidFill>
              </a:rPr>
              <a:t>Development of  AMIRA</a:t>
            </a:r>
          </a:p>
          <a:p>
            <a:pPr marL="531813" indent="-531813" eaLnBrk="0" hangingPunct="0">
              <a:spcBef>
                <a:spcPts val="1200"/>
              </a:spcBef>
              <a:buClr>
                <a:srgbClr val="FF0000"/>
              </a:buClr>
              <a:buFont typeface="Wingdings" pitchFamily="2" charset="2"/>
              <a:buChar char="Ø"/>
            </a:pPr>
            <a:r>
              <a:rPr lang="en-US">
                <a:solidFill>
                  <a:schemeClr val="tx1"/>
                </a:solidFill>
              </a:rPr>
              <a:t>The benefits of collaboration</a:t>
            </a:r>
          </a:p>
          <a:p>
            <a:pPr marL="531813" indent="-531813" eaLnBrk="0" hangingPunct="0">
              <a:spcBef>
                <a:spcPts val="1200"/>
              </a:spcBef>
              <a:buClr>
                <a:srgbClr val="FF0000"/>
              </a:buClr>
              <a:buFont typeface="Wingdings" pitchFamily="2" charset="2"/>
              <a:buChar char="Ø"/>
            </a:pPr>
            <a:r>
              <a:rPr lang="en-US">
                <a:solidFill>
                  <a:schemeClr val="tx1"/>
                </a:solidFill>
              </a:rPr>
              <a:t>Innovations from the past projects</a:t>
            </a:r>
          </a:p>
          <a:p>
            <a:pPr marL="531813" indent="-531813" eaLnBrk="0" hangingPunct="0">
              <a:spcBef>
                <a:spcPts val="1200"/>
              </a:spcBef>
              <a:buClr>
                <a:srgbClr val="FF0000"/>
              </a:buClr>
              <a:buFont typeface="Wingdings" pitchFamily="2" charset="2"/>
              <a:buChar char="Ø"/>
            </a:pPr>
            <a:r>
              <a:rPr lang="en-US">
                <a:solidFill>
                  <a:schemeClr val="tx1"/>
                </a:solidFill>
              </a:rPr>
              <a:t>The geoscience portfolio</a:t>
            </a:r>
          </a:p>
          <a:p>
            <a:pPr marL="531813" indent="-531813" eaLnBrk="0" hangingPunct="0">
              <a:spcBef>
                <a:spcPts val="1200"/>
              </a:spcBef>
              <a:buClr>
                <a:srgbClr val="FF0000"/>
              </a:buClr>
              <a:buFont typeface="Wingdings" pitchFamily="2" charset="2"/>
              <a:buChar char="Ø"/>
            </a:pPr>
            <a:r>
              <a:rPr lang="en-US">
                <a:solidFill>
                  <a:schemeClr val="tx1"/>
                </a:solidFill>
              </a:rPr>
              <a:t>AMIRA International now</a:t>
            </a:r>
          </a:p>
          <a:p>
            <a:pPr marL="531813" indent="-531813" eaLnBrk="0" hangingPunct="0">
              <a:spcBef>
                <a:spcPts val="1200"/>
              </a:spcBef>
              <a:buClr>
                <a:srgbClr val="FF0000"/>
              </a:buClr>
              <a:buFont typeface="Wingdings" pitchFamily="2" charset="2"/>
              <a:buChar char="Ø"/>
            </a:pPr>
            <a:r>
              <a:rPr lang="en-US">
                <a:solidFill>
                  <a:schemeClr val="tx1"/>
                </a:solidFill>
              </a:rPr>
              <a:t>What’s coming</a:t>
            </a:r>
          </a:p>
          <a:p>
            <a:pPr marL="531813" indent="-531813" eaLnBrk="0" hangingPunct="0">
              <a:spcBef>
                <a:spcPts val="1200"/>
              </a:spcBef>
              <a:buClr>
                <a:srgbClr val="FF0000"/>
              </a:buClr>
              <a:buFont typeface="Wingdings" pitchFamily="2" charset="2"/>
              <a:buChar char="Ø"/>
            </a:pPr>
            <a:r>
              <a:rPr lang="en-US">
                <a:solidFill>
                  <a:schemeClr val="tx1"/>
                </a:solidFill>
              </a:rPr>
              <a:t>Global vision</a:t>
            </a:r>
          </a:p>
          <a:p>
            <a:pPr marL="531813" indent="-531813" eaLnBrk="0" hangingPunct="0">
              <a:spcBef>
                <a:spcPts val="1200"/>
              </a:spcBef>
              <a:buClr>
                <a:srgbClr val="FF0000"/>
              </a:buClr>
              <a:buFont typeface="Wingdings" pitchFamily="2" charset="2"/>
              <a:buChar char="Ø"/>
            </a:pPr>
            <a:r>
              <a:rPr lang="en-US">
                <a:solidFill>
                  <a:schemeClr val="tx1"/>
                </a:solidFill>
              </a:rPr>
              <a:t>Key challenges</a:t>
            </a:r>
          </a:p>
          <a:p>
            <a:pPr marL="531813" indent="-531813" eaLnBrk="0" hangingPunct="0">
              <a:spcBef>
                <a:spcPts val="1200"/>
              </a:spcBef>
              <a:buClr>
                <a:srgbClr val="FF0000"/>
              </a:buClr>
              <a:buFont typeface="Wingdings" pitchFamily="2" charset="2"/>
              <a:buChar char="Ø"/>
            </a:pPr>
            <a:r>
              <a:rPr lang="en-US">
                <a:solidFill>
                  <a:schemeClr val="tx1"/>
                </a:solidFill>
              </a:rPr>
              <a:t>Summary</a:t>
            </a:r>
          </a:p>
        </p:txBody>
      </p:sp>
      <p:sp>
        <p:nvSpPr>
          <p:cNvPr id="9220" name="TextBox 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a:t>
            </a:r>
            <a:endParaRPr lang="en-AU" sz="120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title"/>
          </p:nvPr>
        </p:nvSpPr>
        <p:spPr>
          <a:xfrm>
            <a:off x="328613" y="-68263"/>
            <a:ext cx="8458200" cy="909638"/>
          </a:xfrm>
        </p:spPr>
        <p:txBody>
          <a:bodyPr/>
          <a:lstStyle/>
          <a:p>
            <a:pPr>
              <a:defRPr/>
            </a:pPr>
            <a:r>
              <a:rPr lang="en-AU" sz="3200" kern="1200" dirty="0"/>
              <a:t>AMIRA </a:t>
            </a:r>
            <a:r>
              <a:rPr lang="en-AU" sz="3200" kern="1200" dirty="0" smtClean="0"/>
              <a:t>continues to help industry</a:t>
            </a:r>
            <a:endParaRPr lang="en-AU" sz="3200" kern="1200" dirty="0"/>
          </a:p>
        </p:txBody>
      </p:sp>
      <p:sp>
        <p:nvSpPr>
          <p:cNvPr id="25604" name="Rectangle 4"/>
          <p:cNvSpPr>
            <a:spLocks noChangeArrowheads="1"/>
          </p:cNvSpPr>
          <p:nvPr/>
        </p:nvSpPr>
        <p:spPr bwMode="auto">
          <a:xfrm>
            <a:off x="142875" y="865188"/>
            <a:ext cx="7929563" cy="5707062"/>
          </a:xfrm>
          <a:prstGeom prst="rect">
            <a:avLst/>
          </a:prstGeom>
          <a:noFill/>
          <a:ln w="9525">
            <a:noFill/>
            <a:miter lim="800000"/>
            <a:headEnd/>
            <a:tailEnd/>
          </a:ln>
        </p:spPr>
        <p:txBody>
          <a:bodyPr/>
          <a:lstStyle/>
          <a:p>
            <a:pPr marL="342900" indent="-342900" eaLnBrk="0" hangingPunct="0">
              <a:buClr>
                <a:schemeClr val="tx1"/>
              </a:buClr>
              <a:buSzPct val="85000"/>
              <a:buFontTx/>
              <a:buChar char="•"/>
              <a:defRPr/>
            </a:pPr>
            <a:r>
              <a:rPr lang="en-AU" sz="2800" b="0" dirty="0">
                <a:solidFill>
                  <a:srgbClr val="FFFF00"/>
                </a:solidFill>
              </a:rPr>
              <a:t>Roadmaps</a:t>
            </a:r>
          </a:p>
          <a:p>
            <a:pPr marL="742950" lvl="1" indent="-285750" eaLnBrk="0" hangingPunct="0">
              <a:spcBef>
                <a:spcPts val="600"/>
              </a:spcBef>
              <a:buClr>
                <a:schemeClr val="tx1"/>
              </a:buClr>
              <a:buSzPct val="80000"/>
              <a:buFont typeface="Wingdings" pitchFamily="2" charset="2"/>
              <a:buChar char="Ø"/>
              <a:defRPr/>
            </a:pPr>
            <a:r>
              <a:rPr lang="en-US" sz="1800" b="0" dirty="0"/>
              <a:t>Aluminum Technology Roadmap</a:t>
            </a:r>
          </a:p>
          <a:p>
            <a:pPr marL="742950" lvl="1" indent="-285750" eaLnBrk="0" hangingPunct="0">
              <a:spcBef>
                <a:spcPts val="600"/>
              </a:spcBef>
              <a:buClr>
                <a:schemeClr val="tx1"/>
              </a:buClr>
              <a:buSzPct val="80000"/>
              <a:buFont typeface="Wingdings" pitchFamily="2" charset="2"/>
              <a:buChar char="Ø"/>
              <a:defRPr/>
            </a:pPr>
            <a:r>
              <a:rPr lang="en-US" sz="1800" b="0" dirty="0"/>
              <a:t>Copper Technology Roadmap </a:t>
            </a:r>
            <a:endParaRPr lang="en-AU" sz="1800" b="0" dirty="0"/>
          </a:p>
          <a:p>
            <a:pPr marL="742950" lvl="1" indent="-285750" eaLnBrk="0" hangingPunct="0">
              <a:spcBef>
                <a:spcPts val="600"/>
              </a:spcBef>
              <a:buClr>
                <a:schemeClr val="tx1"/>
              </a:buClr>
              <a:buSzPct val="80000"/>
              <a:buFont typeface="Wingdings" pitchFamily="2" charset="2"/>
              <a:buChar char="Ø"/>
              <a:defRPr/>
            </a:pPr>
            <a:r>
              <a:rPr lang="en-AU" sz="1800" b="0" dirty="0"/>
              <a:t>Drilling Technology Roadmap </a:t>
            </a:r>
          </a:p>
          <a:p>
            <a:pPr marL="342900" indent="-342900" eaLnBrk="0" hangingPunct="0">
              <a:buClr>
                <a:schemeClr val="tx1"/>
              </a:buClr>
              <a:buSzPct val="85000"/>
              <a:buFontTx/>
              <a:buChar char="•"/>
              <a:defRPr/>
            </a:pPr>
            <a:endParaRPr lang="en-US" sz="1100" b="0" dirty="0">
              <a:solidFill>
                <a:srgbClr val="FFFF00"/>
              </a:solidFill>
            </a:endParaRPr>
          </a:p>
          <a:p>
            <a:pPr marL="342900" indent="-342900" eaLnBrk="0" hangingPunct="0">
              <a:buClr>
                <a:schemeClr val="tx1"/>
              </a:buClr>
              <a:buSzPct val="85000"/>
              <a:buFontTx/>
              <a:buChar char="•"/>
              <a:defRPr/>
            </a:pPr>
            <a:r>
              <a:rPr lang="en-AU" sz="2800" b="0" dirty="0">
                <a:solidFill>
                  <a:srgbClr val="FFFF00"/>
                </a:solidFill>
              </a:rPr>
              <a:t>CRCs</a:t>
            </a:r>
          </a:p>
          <a:p>
            <a:pPr marL="742950" lvl="1" indent="-285750" eaLnBrk="0" hangingPunct="0">
              <a:spcBef>
                <a:spcPts val="600"/>
              </a:spcBef>
              <a:buClr>
                <a:schemeClr val="tx1"/>
              </a:buClr>
              <a:buSzPct val="80000"/>
              <a:buFont typeface="Wingdings" pitchFamily="2" charset="2"/>
              <a:buChar char="Ø"/>
              <a:defRPr/>
            </a:pPr>
            <a:r>
              <a:rPr lang="en-US" sz="1800" b="0" i="1" dirty="0" err="1"/>
              <a:t>pmd</a:t>
            </a:r>
            <a:r>
              <a:rPr lang="en-US" sz="1800" b="0" dirty="0"/>
              <a:t>*CRC</a:t>
            </a:r>
            <a:endParaRPr lang="en-AU" sz="1800" b="0" dirty="0"/>
          </a:p>
          <a:p>
            <a:pPr marL="742950" lvl="1" indent="-285750" eaLnBrk="0" hangingPunct="0">
              <a:spcBef>
                <a:spcPts val="600"/>
              </a:spcBef>
              <a:buClr>
                <a:schemeClr val="tx1"/>
              </a:buClr>
              <a:buSzPct val="80000"/>
              <a:buFont typeface="Wingdings" pitchFamily="2" charset="2"/>
              <a:buChar char="Ø"/>
              <a:defRPr/>
            </a:pPr>
            <a:r>
              <a:rPr lang="en-AU" sz="1800" b="0" dirty="0" err="1"/>
              <a:t>CSRP</a:t>
            </a:r>
            <a:endParaRPr lang="en-AU" sz="1800" b="0" dirty="0"/>
          </a:p>
          <a:p>
            <a:pPr marL="742950" lvl="1" indent="-285750" eaLnBrk="0" hangingPunct="0">
              <a:spcBef>
                <a:spcPts val="600"/>
              </a:spcBef>
              <a:buClr>
                <a:schemeClr val="tx1"/>
              </a:buClr>
              <a:buSzPct val="80000"/>
              <a:buFont typeface="Wingdings" pitchFamily="2" charset="2"/>
              <a:buChar char="Ø"/>
              <a:defRPr/>
            </a:pPr>
            <a:r>
              <a:rPr lang="en-AU" sz="1800" b="0" dirty="0"/>
              <a:t>Deep Exploration Technologies </a:t>
            </a:r>
          </a:p>
          <a:p>
            <a:pPr marL="742950" lvl="1" indent="-285750" eaLnBrk="0" hangingPunct="0">
              <a:spcBef>
                <a:spcPts val="600"/>
              </a:spcBef>
              <a:buClr>
                <a:schemeClr val="tx1"/>
              </a:buClr>
              <a:buSzPct val="80000"/>
              <a:buFont typeface="Wingdings" pitchFamily="2" charset="2"/>
              <a:buChar char="Ø"/>
              <a:defRPr/>
            </a:pPr>
            <a:r>
              <a:rPr lang="en-AU" sz="1800" b="0" dirty="0" err="1"/>
              <a:t>cOREx</a:t>
            </a:r>
            <a:endParaRPr lang="en-AU" sz="1800" b="0" dirty="0"/>
          </a:p>
          <a:p>
            <a:pPr marL="742950" lvl="1" indent="-285750" eaLnBrk="0" hangingPunct="0">
              <a:spcBef>
                <a:spcPts val="600"/>
              </a:spcBef>
              <a:buClr>
                <a:schemeClr val="tx1"/>
              </a:buClr>
              <a:buSzPct val="80000"/>
              <a:buFont typeface="Wingdings" pitchFamily="2" charset="2"/>
              <a:buChar char="Ø"/>
              <a:defRPr/>
            </a:pPr>
            <a:endParaRPr lang="en-US" sz="1100" b="0" dirty="0"/>
          </a:p>
          <a:p>
            <a:pPr marL="342900" lvl="1" indent="-342900" eaLnBrk="0" hangingPunct="0">
              <a:buClr>
                <a:schemeClr val="tx1"/>
              </a:buClr>
              <a:buSzPct val="85000"/>
              <a:buFontTx/>
              <a:buChar char="•"/>
              <a:defRPr/>
            </a:pPr>
            <a:r>
              <a:rPr lang="en-AU" sz="2800" b="0" dirty="0">
                <a:solidFill>
                  <a:srgbClr val="FFFF00"/>
                </a:solidFill>
              </a:rPr>
              <a:t>New frontiers</a:t>
            </a:r>
          </a:p>
          <a:p>
            <a:pPr marL="742950" lvl="1" indent="-285750" eaLnBrk="0" hangingPunct="0">
              <a:spcBef>
                <a:spcPts val="600"/>
              </a:spcBef>
              <a:buClr>
                <a:schemeClr val="tx1"/>
              </a:buClr>
              <a:buSzPct val="80000"/>
              <a:buFont typeface="Wingdings" pitchFamily="2" charset="2"/>
              <a:buChar char="Ø"/>
              <a:defRPr/>
            </a:pPr>
            <a:r>
              <a:rPr lang="en-US" sz="1800" b="0" dirty="0"/>
              <a:t>West African Exploration initiative</a:t>
            </a:r>
          </a:p>
          <a:p>
            <a:pPr marL="742950" lvl="1" indent="-285750" eaLnBrk="0" hangingPunct="0">
              <a:spcBef>
                <a:spcPts val="600"/>
              </a:spcBef>
              <a:buClr>
                <a:schemeClr val="tx1"/>
              </a:buClr>
              <a:buSzPct val="80000"/>
              <a:buFont typeface="Wingdings" pitchFamily="2" charset="2"/>
              <a:buChar char="Ø"/>
              <a:defRPr/>
            </a:pPr>
            <a:r>
              <a:rPr lang="en-US" sz="1800" b="0" dirty="0" err="1"/>
              <a:t>Geometallurgy</a:t>
            </a:r>
          </a:p>
          <a:p>
            <a:pPr marL="742950" lvl="1" indent="-285750" eaLnBrk="0" hangingPunct="0">
              <a:spcBef>
                <a:spcPts val="600"/>
              </a:spcBef>
              <a:buClr>
                <a:schemeClr val="tx1"/>
              </a:buClr>
              <a:buSzPct val="80000"/>
              <a:buFont typeface="Wingdings" pitchFamily="2" charset="2"/>
              <a:buChar char="Ø"/>
              <a:defRPr/>
            </a:pPr>
            <a:r>
              <a:rPr lang="en-US" sz="1800" b="0" dirty="0"/>
              <a:t>Geochemistry in areas of transported overburden</a:t>
            </a:r>
          </a:p>
          <a:p>
            <a:pPr marL="800100" lvl="2" indent="-342900" eaLnBrk="0" hangingPunct="0">
              <a:buClr>
                <a:schemeClr val="tx1"/>
              </a:buClr>
              <a:buSzPct val="85000"/>
              <a:buFontTx/>
              <a:buChar char="•"/>
              <a:defRPr/>
            </a:pPr>
            <a:endParaRPr lang="en-US" sz="1800" b="0" dirty="0"/>
          </a:p>
          <a:p>
            <a:pPr marL="800100" lvl="2" indent="-342900" eaLnBrk="0" hangingPunct="0">
              <a:buClr>
                <a:schemeClr val="tx1"/>
              </a:buClr>
              <a:buSzPct val="85000"/>
              <a:buFontTx/>
              <a:buChar char="•"/>
              <a:defRPr/>
            </a:pPr>
            <a:endParaRPr lang="en-AU" sz="1800" b="0" dirty="0" err="1"/>
          </a:p>
          <a:p>
            <a:pPr marL="742950" lvl="1" indent="-285750" eaLnBrk="0" hangingPunct="0">
              <a:spcBef>
                <a:spcPts val="600"/>
              </a:spcBef>
              <a:buClr>
                <a:schemeClr val="tx1"/>
              </a:buClr>
              <a:buSzPct val="80000"/>
              <a:buFont typeface="Wingdings" pitchFamily="2" charset="2"/>
              <a:buChar char="Ø"/>
              <a:defRPr/>
            </a:pPr>
            <a:endParaRPr lang="en-US" sz="2400" b="0" dirty="0"/>
          </a:p>
        </p:txBody>
      </p:sp>
      <p:pic>
        <p:nvPicPr>
          <p:cNvPr id="24580" name="Picture 4" descr="genechip"/>
          <p:cNvPicPr>
            <a:picLocks noChangeAspect="1" noChangeArrowheads="1"/>
          </p:cNvPicPr>
          <p:nvPr/>
        </p:nvPicPr>
        <p:blipFill>
          <a:blip r:embed="rId3" cstate="print"/>
          <a:srcRect/>
          <a:stretch>
            <a:fillRect/>
          </a:stretch>
        </p:blipFill>
        <p:spPr bwMode="auto">
          <a:xfrm>
            <a:off x="7858125" y="4019550"/>
            <a:ext cx="1285875" cy="2266950"/>
          </a:xfrm>
          <a:prstGeom prst="rect">
            <a:avLst/>
          </a:prstGeom>
          <a:noFill/>
          <a:ln w="9525">
            <a:noFill/>
            <a:miter lim="800000"/>
            <a:headEnd/>
            <a:tailEnd/>
          </a:ln>
        </p:spPr>
      </p:pic>
      <p:pic>
        <p:nvPicPr>
          <p:cNvPr id="24581" name="Picture 7" descr="TAI0035B"/>
          <p:cNvPicPr>
            <a:picLocks noChangeAspect="1" noChangeArrowheads="1"/>
          </p:cNvPicPr>
          <p:nvPr/>
        </p:nvPicPr>
        <p:blipFill>
          <a:blip r:embed="rId4" cstate="print"/>
          <a:srcRect l="5788" t="15938" r="5788"/>
          <a:stretch>
            <a:fillRect/>
          </a:stretch>
        </p:blipFill>
        <p:spPr bwMode="auto">
          <a:xfrm>
            <a:off x="7786688" y="642938"/>
            <a:ext cx="1284287" cy="1857375"/>
          </a:xfrm>
          <a:prstGeom prst="rect">
            <a:avLst/>
          </a:prstGeom>
          <a:noFill/>
          <a:ln w="9525">
            <a:noFill/>
            <a:miter lim="800000"/>
            <a:headEnd/>
            <a:tailEnd/>
          </a:ln>
        </p:spPr>
      </p:pic>
      <p:pic>
        <p:nvPicPr>
          <p:cNvPr id="24582" name="Picture 6"/>
          <p:cNvPicPr>
            <a:picLocks noChangeAspect="1" noChangeArrowheads="1"/>
          </p:cNvPicPr>
          <p:nvPr/>
        </p:nvPicPr>
        <p:blipFill>
          <a:blip r:embed="rId5" cstate="print"/>
          <a:srcRect l="2658" t="10835" r="2975" b="3009"/>
          <a:stretch>
            <a:fillRect/>
          </a:stretch>
        </p:blipFill>
        <p:spPr bwMode="auto">
          <a:xfrm>
            <a:off x="5791200" y="2035175"/>
            <a:ext cx="3281363" cy="1893888"/>
          </a:xfrm>
          <a:prstGeom prst="rect">
            <a:avLst/>
          </a:prstGeom>
          <a:noFill/>
          <a:ln w="9525">
            <a:noFill/>
            <a:miter lim="800000"/>
            <a:headEnd/>
            <a:tailEnd/>
          </a:ln>
        </p:spPr>
      </p:pic>
      <p:pic>
        <p:nvPicPr>
          <p:cNvPr id="24583" name="Picture 2"/>
          <p:cNvPicPr>
            <a:picLocks noChangeAspect="1" noChangeArrowheads="1"/>
          </p:cNvPicPr>
          <p:nvPr/>
        </p:nvPicPr>
        <p:blipFill>
          <a:blip r:embed="rId6" cstate="print"/>
          <a:srcRect/>
          <a:stretch>
            <a:fillRect/>
          </a:stretch>
        </p:blipFill>
        <p:spPr bwMode="auto">
          <a:xfrm>
            <a:off x="5002213" y="3857625"/>
            <a:ext cx="2784475" cy="1785938"/>
          </a:xfrm>
          <a:prstGeom prst="rect">
            <a:avLst/>
          </a:prstGeom>
          <a:noFill/>
          <a:ln w="25400" algn="ctr">
            <a:noFill/>
            <a:miter lim="800000"/>
            <a:headEnd/>
            <a:tailEnd/>
          </a:ln>
        </p:spPr>
      </p:pic>
      <p:sp>
        <p:nvSpPr>
          <p:cNvPr id="24584"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20</a:t>
            </a:r>
            <a:endParaRPr lang="en-AU" sz="12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barn(inHorizontal)">
                                      <p:cBhvr>
                                        <p:cTn id="7"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4375" y="150813"/>
            <a:ext cx="7772400" cy="685800"/>
          </a:xfrm>
        </p:spPr>
        <p:txBody>
          <a:bodyPr lIns="0" tIns="0" rIns="0" bIns="0" anchor="t"/>
          <a:lstStyle/>
          <a:p>
            <a:pPr>
              <a:spcBef>
                <a:spcPct val="50000"/>
              </a:spcBef>
              <a:defRPr/>
            </a:pPr>
            <a:r>
              <a:rPr lang="en-AU" sz="3200" kern="1200" dirty="0" smtClean="0">
                <a:ea typeface="+mn-ea"/>
                <a:cs typeface="+mn-cs"/>
              </a:rPr>
              <a:t>AMIRA International in 2010: At a glance</a:t>
            </a:r>
            <a:endParaRPr lang="en-US" sz="3200" kern="1200" dirty="0" smtClean="0">
              <a:ea typeface="+mn-ea"/>
              <a:cs typeface="+mn-cs"/>
            </a:endParaRPr>
          </a:p>
        </p:txBody>
      </p:sp>
      <p:sp>
        <p:nvSpPr>
          <p:cNvPr id="4" name="Rectangle 3"/>
          <p:cNvSpPr/>
          <p:nvPr/>
        </p:nvSpPr>
        <p:spPr>
          <a:xfrm>
            <a:off x="285750" y="958850"/>
            <a:ext cx="8643938" cy="6283325"/>
          </a:xfrm>
          <a:prstGeom prst="rect">
            <a:avLst/>
          </a:prstGeom>
        </p:spPr>
        <p:txBody>
          <a:bodyPr>
            <a:spAutoFit/>
          </a:bodyPr>
          <a:lstStyle/>
          <a:p>
            <a:pPr marL="342900" indent="-342900">
              <a:spcBef>
                <a:spcPts val="1400"/>
              </a:spcBef>
              <a:spcAft>
                <a:spcPts val="1400"/>
              </a:spcAft>
              <a:buClr>
                <a:srgbClr val="00B0F0"/>
              </a:buClr>
              <a:buSzPct val="85000"/>
              <a:buFont typeface="Wingdings" pitchFamily="2" charset="2"/>
              <a:buChar char="Ø"/>
              <a:defRPr/>
            </a:pPr>
            <a:r>
              <a:rPr lang="en-US" kern="0" dirty="0"/>
              <a:t>Members</a:t>
            </a:r>
            <a:r>
              <a:rPr lang="en-US" b="0" kern="0" dirty="0"/>
              <a:t>: </a:t>
            </a:r>
            <a:r>
              <a:rPr lang="en-US" sz="1800" b="0" kern="0" dirty="0">
                <a:solidFill>
                  <a:schemeClr val="folHlink"/>
                </a:solidFill>
              </a:rPr>
              <a:t>67 minerals industry explorers, producers and suppliers</a:t>
            </a:r>
          </a:p>
          <a:p>
            <a:pPr marL="342900" indent="-342900">
              <a:spcBef>
                <a:spcPts val="1400"/>
              </a:spcBef>
              <a:spcAft>
                <a:spcPts val="1400"/>
              </a:spcAft>
              <a:buClr>
                <a:srgbClr val="00B0F0"/>
              </a:buClr>
              <a:buSzPct val="85000"/>
              <a:buFont typeface="Wingdings" pitchFamily="2" charset="2"/>
              <a:buChar char="Ø"/>
              <a:defRPr/>
            </a:pPr>
            <a:r>
              <a:rPr lang="en-AU" kern="0" dirty="0"/>
              <a:t>Business model</a:t>
            </a:r>
            <a:r>
              <a:rPr lang="en-AU" b="0" kern="0" dirty="0"/>
              <a:t>: </a:t>
            </a:r>
            <a:r>
              <a:rPr lang="en-AU" sz="1800" b="0" kern="0" dirty="0">
                <a:solidFill>
                  <a:schemeClr val="folHlink"/>
                </a:solidFill>
              </a:rPr>
              <a:t>Projects are sourced from multiple regions and then marketed via an international organisation regardless of where the project is developed.</a:t>
            </a:r>
          </a:p>
          <a:p>
            <a:pPr marL="342900" indent="-342900">
              <a:spcBef>
                <a:spcPts val="1400"/>
              </a:spcBef>
              <a:spcAft>
                <a:spcPts val="1400"/>
              </a:spcAft>
              <a:buClr>
                <a:srgbClr val="00B0F0"/>
              </a:buClr>
              <a:buSzPct val="85000"/>
              <a:buFont typeface="Wingdings" pitchFamily="2" charset="2"/>
              <a:buChar char="Ø"/>
              <a:defRPr/>
            </a:pPr>
            <a:r>
              <a:rPr lang="en-US" kern="0" dirty="0"/>
              <a:t>Current portfolio</a:t>
            </a:r>
            <a:r>
              <a:rPr lang="en-US" b="0" kern="0" dirty="0"/>
              <a:t>: </a:t>
            </a:r>
            <a:r>
              <a:rPr lang="en-US" sz="1800" b="0" kern="0" dirty="0">
                <a:solidFill>
                  <a:schemeClr val="folHlink"/>
                </a:solidFill>
              </a:rPr>
              <a:t>34</a:t>
            </a:r>
            <a:r>
              <a:rPr lang="en-AU" sz="1800" b="0" kern="0" dirty="0">
                <a:solidFill>
                  <a:schemeClr val="folHlink"/>
                </a:solidFill>
              </a:rPr>
              <a:t> projects worldwide (as of 30 Dec 09), covering : Geoscience, Mining Engineering, Mineral Processing &amp; Extractive Metallurgy,  and Sustainability</a:t>
            </a:r>
          </a:p>
          <a:p>
            <a:pPr marL="342900" lvl="1" indent="-342900">
              <a:spcBef>
                <a:spcPts val="1400"/>
              </a:spcBef>
              <a:spcAft>
                <a:spcPts val="1400"/>
              </a:spcAft>
              <a:buClr>
                <a:srgbClr val="00B0F0"/>
              </a:buClr>
              <a:buSzPct val="85000"/>
              <a:buFont typeface="Wingdings" pitchFamily="2" charset="2"/>
              <a:buChar char="Ø"/>
              <a:defRPr/>
            </a:pPr>
            <a:r>
              <a:rPr lang="en-AU" kern="0" dirty="0"/>
              <a:t>Portfolio value</a:t>
            </a:r>
            <a:r>
              <a:rPr lang="en-AU" b="0" kern="0" dirty="0"/>
              <a:t>:  </a:t>
            </a:r>
            <a:r>
              <a:rPr lang="en-AU" sz="1800" b="0" kern="0" dirty="0">
                <a:solidFill>
                  <a:schemeClr val="folHlink"/>
                </a:solidFill>
              </a:rPr>
              <a:t>~$80M (industry funds) as of 30 Dec 09 with ~$15-20M new projects started each year</a:t>
            </a:r>
          </a:p>
          <a:p>
            <a:pPr marL="342900" lvl="1" indent="-342900">
              <a:spcBef>
                <a:spcPts val="1400"/>
              </a:spcBef>
              <a:spcAft>
                <a:spcPts val="1400"/>
              </a:spcAft>
              <a:buClr>
                <a:srgbClr val="00B0F0"/>
              </a:buClr>
              <a:buSzPct val="85000"/>
              <a:buFont typeface="Wingdings" pitchFamily="2" charset="2"/>
              <a:buChar char="Ø"/>
              <a:defRPr/>
            </a:pPr>
            <a:r>
              <a:rPr lang="en-AU" kern="0" dirty="0"/>
              <a:t>Research collaborators</a:t>
            </a:r>
            <a:r>
              <a:rPr lang="en-AU" b="0" kern="0" dirty="0"/>
              <a:t>: </a:t>
            </a:r>
            <a:r>
              <a:rPr lang="en-AU" sz="1800" b="0" kern="0" dirty="0">
                <a:solidFill>
                  <a:schemeClr val="folHlink"/>
                </a:solidFill>
              </a:rPr>
              <a:t>221 researchers from some 62 Institutions around the world</a:t>
            </a:r>
          </a:p>
          <a:p>
            <a:pPr marL="342900" lvl="1" indent="-342900">
              <a:spcBef>
                <a:spcPts val="1400"/>
              </a:spcBef>
              <a:spcAft>
                <a:spcPts val="1400"/>
              </a:spcAft>
              <a:buClr>
                <a:srgbClr val="00B0F0"/>
              </a:buClr>
              <a:buSzPct val="85000"/>
              <a:buFont typeface="Wingdings" pitchFamily="2" charset="2"/>
              <a:buChar char="Ø"/>
              <a:defRPr/>
            </a:pPr>
            <a:r>
              <a:rPr lang="en-AU" dirty="0"/>
              <a:t>Since its birth AMIRA has ‘managed’ over 1000 projects</a:t>
            </a:r>
            <a:endParaRPr lang="en-AU" b="0" kern="0" dirty="0"/>
          </a:p>
          <a:p>
            <a:pPr marL="742950" lvl="1" indent="-285750">
              <a:spcBef>
                <a:spcPts val="600"/>
              </a:spcBef>
              <a:buClr>
                <a:srgbClr val="00B0F0"/>
              </a:buClr>
              <a:buFont typeface="Wingdings" pitchFamily="2" charset="2"/>
              <a:buChar char="§"/>
              <a:defRPr/>
            </a:pPr>
            <a:endParaRPr lang="en-US" sz="1800" b="0" kern="0" dirty="0">
              <a:solidFill>
                <a:schemeClr val="folHlink"/>
              </a:solidFill>
            </a:endParaRPr>
          </a:p>
          <a:p>
            <a:pPr marL="742950" lvl="1" indent="-285750">
              <a:spcBef>
                <a:spcPts val="600"/>
              </a:spcBef>
              <a:buClr>
                <a:srgbClr val="00B0F0"/>
              </a:buClr>
              <a:buFont typeface="Wingdings" pitchFamily="2" charset="2"/>
              <a:buChar char="§"/>
              <a:defRPr/>
            </a:pPr>
            <a:endParaRPr lang="en-AU" sz="1800" b="0" kern="0" dirty="0">
              <a:solidFill>
                <a:schemeClr val="folHlink"/>
              </a:solidFill>
            </a:endParaRPr>
          </a:p>
        </p:txBody>
      </p:sp>
      <p:sp>
        <p:nvSpPr>
          <p:cNvPr id="25604" name="TextBox 4"/>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21</a:t>
            </a:r>
            <a:endParaRPr lang="en-AU" sz="120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4375" y="150813"/>
            <a:ext cx="7772400" cy="685800"/>
          </a:xfrm>
        </p:spPr>
        <p:txBody>
          <a:bodyPr lIns="0" tIns="0" rIns="0" bIns="0" anchor="t"/>
          <a:lstStyle/>
          <a:p>
            <a:pPr>
              <a:spcBef>
                <a:spcPct val="50000"/>
              </a:spcBef>
              <a:defRPr/>
            </a:pPr>
            <a:r>
              <a:rPr lang="en-AU" sz="3200" kern="1200" dirty="0" smtClean="0">
                <a:ea typeface="+mn-ea"/>
                <a:cs typeface="+mn-cs"/>
              </a:rPr>
              <a:t>AMIRA International: At a glance</a:t>
            </a:r>
            <a:endParaRPr lang="en-US" sz="3200" kern="1200" dirty="0" smtClean="0">
              <a:ea typeface="+mn-ea"/>
              <a:cs typeface="+mn-cs"/>
            </a:endParaRPr>
          </a:p>
        </p:txBody>
      </p:sp>
      <p:sp>
        <p:nvSpPr>
          <p:cNvPr id="5" name="Rectangle 4"/>
          <p:cNvSpPr>
            <a:spLocks noChangeArrowheads="1"/>
          </p:cNvSpPr>
          <p:nvPr/>
        </p:nvSpPr>
        <p:spPr bwMode="auto">
          <a:xfrm>
            <a:off x="1357313" y="6000750"/>
            <a:ext cx="2643187" cy="357188"/>
          </a:xfrm>
          <a:prstGeom prst="rect">
            <a:avLst/>
          </a:prstGeom>
          <a:noFill/>
          <a:ln w="9525">
            <a:noFill/>
            <a:miter lim="800000"/>
            <a:headEnd/>
            <a:tailEnd/>
          </a:ln>
        </p:spPr>
        <p:txBody>
          <a:bodyPr/>
          <a:lstStyle/>
          <a:p>
            <a:pPr marL="342900" indent="-342900" eaLnBrk="0" hangingPunct="0">
              <a:buClr>
                <a:schemeClr val="tx1"/>
              </a:buClr>
              <a:buSzPct val="85000"/>
              <a:defRPr/>
            </a:pPr>
            <a:r>
              <a:rPr lang="en-AU" sz="1100" b="0" dirty="0">
                <a:solidFill>
                  <a:schemeClr val="tx1"/>
                </a:solidFill>
              </a:rPr>
              <a:t>As of 30 June 2009</a:t>
            </a:r>
            <a:endParaRPr lang="en-US" sz="1050" b="0" dirty="0">
              <a:solidFill>
                <a:schemeClr val="tx1"/>
              </a:solidFill>
            </a:endParaRPr>
          </a:p>
        </p:txBody>
      </p:sp>
      <p:graphicFrame>
        <p:nvGraphicFramePr>
          <p:cNvPr id="6" name="Chart 5"/>
          <p:cNvGraphicFramePr/>
          <p:nvPr/>
        </p:nvGraphicFramePr>
        <p:xfrm>
          <a:off x="285720" y="714356"/>
          <a:ext cx="4786346" cy="30003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4000496" y="3571876"/>
          <a:ext cx="4857752" cy="3071834"/>
        </p:xfrm>
        <a:graphic>
          <a:graphicData uri="http://schemas.openxmlformats.org/drawingml/2006/chart">
            <c:chart xmlns:c="http://schemas.openxmlformats.org/drawingml/2006/chart" xmlns:r="http://schemas.openxmlformats.org/officeDocument/2006/relationships" r:id="rId4"/>
          </a:graphicData>
        </a:graphic>
      </p:graphicFrame>
      <p:sp>
        <p:nvSpPr>
          <p:cNvPr id="26630"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22</a:t>
            </a:r>
            <a:endParaRPr lang="en-AU" sz="120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4"/>
          <p:cNvSpPr>
            <a:spLocks noGrp="1" noChangeArrowheads="1"/>
          </p:cNvSpPr>
          <p:nvPr>
            <p:ph type="title"/>
          </p:nvPr>
        </p:nvSpPr>
        <p:spPr>
          <a:xfrm>
            <a:off x="685800" y="61913"/>
            <a:ext cx="7772400" cy="642937"/>
          </a:xfrm>
        </p:spPr>
        <p:txBody>
          <a:bodyPr/>
          <a:lstStyle/>
          <a:p>
            <a:pPr>
              <a:defRPr/>
            </a:pPr>
            <a:r>
              <a:rPr lang="en-AU" sz="3200" kern="1200" dirty="0" smtClean="0"/>
              <a:t>What is coming at AMIRA?</a:t>
            </a:r>
          </a:p>
        </p:txBody>
      </p:sp>
      <p:sp>
        <p:nvSpPr>
          <p:cNvPr id="27651" name="Text Box 15"/>
          <p:cNvSpPr txBox="1">
            <a:spLocks noChangeArrowheads="1"/>
          </p:cNvSpPr>
          <p:nvPr/>
        </p:nvSpPr>
        <p:spPr bwMode="auto">
          <a:xfrm>
            <a:off x="161925" y="1714500"/>
            <a:ext cx="2195513" cy="4662488"/>
          </a:xfrm>
          <a:prstGeom prst="rect">
            <a:avLst/>
          </a:prstGeom>
          <a:noFill/>
          <a:ln w="9525">
            <a:noFill/>
            <a:miter lim="800000"/>
            <a:headEnd/>
            <a:tailEnd/>
          </a:ln>
        </p:spPr>
        <p:txBody>
          <a:bodyPr>
            <a:spAutoFit/>
          </a:bodyPr>
          <a:lstStyle/>
          <a:p>
            <a:pPr marL="182563" indent="-182563" eaLnBrk="0" hangingPunct="0">
              <a:spcBef>
                <a:spcPct val="50000"/>
              </a:spcBef>
              <a:buFontTx/>
              <a:buChar char="•"/>
            </a:pPr>
            <a:r>
              <a:rPr lang="en-US" sz="1100"/>
              <a:t>P778A - </a:t>
            </a:r>
            <a:r>
              <a:rPr lang="en-US" sz="1100" b="0"/>
              <a:t>Predictive geochemistry in areas with transported overburden</a:t>
            </a:r>
          </a:p>
          <a:p>
            <a:pPr marL="182563" indent="-182563" eaLnBrk="0" hangingPunct="0">
              <a:spcBef>
                <a:spcPct val="50000"/>
              </a:spcBef>
              <a:buFontTx/>
              <a:buChar char="•"/>
            </a:pPr>
            <a:endParaRPr lang="en-US" sz="1100"/>
          </a:p>
          <a:p>
            <a:pPr marL="182563" indent="-182563" eaLnBrk="0" hangingPunct="0">
              <a:spcBef>
                <a:spcPct val="50000"/>
              </a:spcBef>
              <a:buFontTx/>
              <a:buChar char="•"/>
            </a:pPr>
            <a:r>
              <a:rPr lang="en-US" sz="1100"/>
              <a:t>P1036 - A</a:t>
            </a:r>
            <a:r>
              <a:rPr lang="en-US" sz="1100" b="0"/>
              <a:t>irborne IP</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P765B - </a:t>
            </a:r>
            <a:r>
              <a:rPr lang="en-US" sz="1100" b="0"/>
              <a:t>Porphyry copper fertility and mineral chemistry</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P1031</a:t>
            </a:r>
            <a:r>
              <a:rPr lang="en-US" sz="1100" b="0"/>
              <a:t> -  Copper-Uranium deposits in central Africa an north Australia</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P1029 - </a:t>
            </a:r>
            <a:r>
              <a:rPr lang="en-US" sz="1100" b="0"/>
              <a:t>Computer aided geological interpretation </a:t>
            </a:r>
          </a:p>
          <a:p>
            <a:pPr marL="182563" indent="-182563" eaLnBrk="0" hangingPunct="0">
              <a:spcBef>
                <a:spcPct val="50000"/>
              </a:spcBef>
              <a:buFontTx/>
              <a:buChar char="•"/>
            </a:pPr>
            <a:endParaRPr lang="en-US" sz="1100"/>
          </a:p>
          <a:p>
            <a:pPr marL="182563" indent="-182563" eaLnBrk="0" hangingPunct="0">
              <a:spcBef>
                <a:spcPct val="50000"/>
              </a:spcBef>
              <a:buFontTx/>
              <a:buChar char="•"/>
            </a:pPr>
            <a:r>
              <a:rPr lang="en-US" sz="1100"/>
              <a:t>P1022 -</a:t>
            </a:r>
            <a:r>
              <a:rPr lang="en-US" sz="1100" b="0"/>
              <a:t> Rapid inversion of TEM data</a:t>
            </a:r>
          </a:p>
          <a:p>
            <a:pPr marL="182563" indent="-182563" eaLnBrk="0" hangingPunct="0">
              <a:spcBef>
                <a:spcPct val="50000"/>
              </a:spcBef>
              <a:buFontTx/>
              <a:buChar char="•"/>
            </a:pPr>
            <a:endParaRPr lang="en-US" sz="1100"/>
          </a:p>
          <a:p>
            <a:pPr marL="182563" indent="-182563" eaLnBrk="0" hangingPunct="0">
              <a:spcBef>
                <a:spcPct val="50000"/>
              </a:spcBef>
              <a:buFontTx/>
              <a:buChar char="•"/>
            </a:pPr>
            <a:r>
              <a:rPr lang="en-US" sz="1100"/>
              <a:t>P1040</a:t>
            </a:r>
            <a:r>
              <a:rPr lang="en-US" sz="1100" b="0"/>
              <a:t>  - Data Metallogenica – next generation</a:t>
            </a:r>
          </a:p>
        </p:txBody>
      </p:sp>
      <p:sp>
        <p:nvSpPr>
          <p:cNvPr id="27652" name="Text Box 16"/>
          <p:cNvSpPr txBox="1">
            <a:spLocks noChangeArrowheads="1"/>
          </p:cNvSpPr>
          <p:nvPr/>
        </p:nvSpPr>
        <p:spPr bwMode="auto">
          <a:xfrm>
            <a:off x="2276475" y="1731963"/>
            <a:ext cx="1990725" cy="3562350"/>
          </a:xfrm>
          <a:prstGeom prst="rect">
            <a:avLst/>
          </a:prstGeom>
          <a:noFill/>
          <a:ln w="9525">
            <a:noFill/>
            <a:miter lim="800000"/>
            <a:headEnd/>
            <a:tailEnd/>
          </a:ln>
        </p:spPr>
        <p:txBody>
          <a:bodyPr>
            <a:spAutoFit/>
          </a:bodyPr>
          <a:lstStyle/>
          <a:p>
            <a:pPr marL="182563" indent="-182563" eaLnBrk="0" hangingPunct="0">
              <a:spcBef>
                <a:spcPct val="50000"/>
              </a:spcBef>
              <a:buFontTx/>
              <a:buChar char="•"/>
            </a:pPr>
            <a:r>
              <a:rPr lang="en-AU" sz="1100"/>
              <a:t>P1033</a:t>
            </a:r>
            <a:r>
              <a:rPr lang="en-AU" sz="1100" b="0"/>
              <a:t> - New tools for underground open stoping </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AU" sz="1100"/>
              <a:t>P1034</a:t>
            </a:r>
            <a:r>
              <a:rPr lang="en-AU" sz="1100" b="0"/>
              <a:t> - Blasting on demand</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P1037</a:t>
            </a:r>
            <a:r>
              <a:rPr lang="en-US" sz="1100" b="0"/>
              <a:t> - </a:t>
            </a:r>
            <a:r>
              <a:rPr lang="en-AU" sz="1100" b="0"/>
              <a:t>Optimisation of Stope Design and Stope Layout</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P987</a:t>
            </a:r>
            <a:r>
              <a:rPr lang="en-US" sz="1100" b="0"/>
              <a:t> - ROES</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P927</a:t>
            </a:r>
            <a:r>
              <a:rPr lang="en-US" sz="1100" b="0"/>
              <a:t> - Shaft compartments</a:t>
            </a:r>
          </a:p>
          <a:p>
            <a:pPr marL="182563" indent="-182563" eaLnBrk="0" hangingPunct="0">
              <a:spcBef>
                <a:spcPct val="50000"/>
              </a:spcBef>
              <a:buFontTx/>
              <a:buChar char="•"/>
            </a:pPr>
            <a:endParaRPr lang="en-US" sz="1100" b="0"/>
          </a:p>
        </p:txBody>
      </p:sp>
      <p:sp>
        <p:nvSpPr>
          <p:cNvPr id="63" name="Text Box 17"/>
          <p:cNvSpPr txBox="1">
            <a:spLocks noChangeArrowheads="1"/>
          </p:cNvSpPr>
          <p:nvPr/>
        </p:nvSpPr>
        <p:spPr bwMode="auto">
          <a:xfrm>
            <a:off x="4327525" y="1730375"/>
            <a:ext cx="2459038" cy="4408488"/>
          </a:xfrm>
          <a:prstGeom prst="rect">
            <a:avLst/>
          </a:prstGeom>
          <a:noFill/>
          <a:ln w="9525">
            <a:noFill/>
            <a:miter lim="800000"/>
            <a:headEnd/>
            <a:tailEnd/>
          </a:ln>
        </p:spPr>
        <p:txBody>
          <a:bodyPr>
            <a:spAutoFit/>
          </a:bodyPr>
          <a:lstStyle/>
          <a:p>
            <a:pPr marL="182563" indent="-182563" eaLnBrk="0" hangingPunct="0">
              <a:spcBef>
                <a:spcPct val="50000"/>
              </a:spcBef>
              <a:buFontTx/>
              <a:buChar char="•"/>
              <a:defRPr/>
            </a:pPr>
            <a:r>
              <a:rPr lang="en-US" sz="1100" dirty="0"/>
              <a:t>P420D</a:t>
            </a:r>
            <a:r>
              <a:rPr lang="en-US" sz="1100" b="0" dirty="0"/>
              <a:t> - </a:t>
            </a:r>
            <a:r>
              <a:rPr lang="en-AU" sz="1100" b="0" dirty="0"/>
              <a:t>Optimisation of precious metal leaching and recovery using cyanide</a:t>
            </a:r>
          </a:p>
          <a:p>
            <a:pPr marL="182563" indent="-182563" eaLnBrk="0" hangingPunct="0">
              <a:spcBef>
                <a:spcPct val="50000"/>
              </a:spcBef>
              <a:buFontTx/>
              <a:buChar char="•"/>
              <a:defRPr/>
            </a:pPr>
            <a:endParaRPr lang="en-US" sz="1100" b="0" dirty="0"/>
          </a:p>
          <a:p>
            <a:pPr marL="180975" indent="-180975" eaLnBrk="0" hangingPunct="0">
              <a:spcBef>
                <a:spcPct val="50000"/>
              </a:spcBef>
              <a:buFontTx/>
              <a:buChar char="•"/>
              <a:defRPr/>
            </a:pPr>
            <a:r>
              <a:rPr lang="en-US" sz="1100" dirty="0"/>
              <a:t>P260F</a:t>
            </a:r>
            <a:r>
              <a:rPr lang="en-US" sz="1100" b="0" dirty="0"/>
              <a:t> - Influence of process mineralogy &amp; pulp chemistry on flotation of fine &amp; coarse materials</a:t>
            </a:r>
          </a:p>
          <a:p>
            <a:pPr marL="95250" indent="-95250" eaLnBrk="0" hangingPunct="0">
              <a:spcBef>
                <a:spcPct val="50000"/>
              </a:spcBef>
              <a:buFontTx/>
              <a:buChar char="•"/>
              <a:defRPr/>
            </a:pPr>
            <a:endParaRPr lang="en-US" sz="1100" b="0" dirty="0"/>
          </a:p>
          <a:p>
            <a:pPr marL="180975" indent="-180975" eaLnBrk="0" hangingPunct="0">
              <a:spcBef>
                <a:spcPct val="50000"/>
              </a:spcBef>
              <a:buFontTx/>
              <a:buChar char="•"/>
              <a:defRPr/>
            </a:pPr>
            <a:r>
              <a:rPr lang="en-US" sz="1100" dirty="0"/>
              <a:t>P541C</a:t>
            </a:r>
            <a:r>
              <a:rPr lang="en-US" sz="1100" b="0" dirty="0"/>
              <a:t> - Increase flotation froth zone recovery</a:t>
            </a:r>
          </a:p>
          <a:p>
            <a:pPr marL="180975" indent="-180975" eaLnBrk="0" hangingPunct="0">
              <a:spcBef>
                <a:spcPct val="50000"/>
              </a:spcBef>
              <a:buFontTx/>
              <a:buChar char="•"/>
              <a:defRPr/>
            </a:pPr>
            <a:endParaRPr lang="en-US" sz="1100" b="0" dirty="0"/>
          </a:p>
          <a:p>
            <a:pPr marL="180975" indent="-180975" eaLnBrk="0" hangingPunct="0">
              <a:spcBef>
                <a:spcPct val="50000"/>
              </a:spcBef>
              <a:buFontTx/>
              <a:buChar char="•"/>
              <a:defRPr/>
            </a:pPr>
            <a:r>
              <a:rPr lang="en-US" sz="1100" dirty="0"/>
              <a:t>P1027</a:t>
            </a:r>
            <a:r>
              <a:rPr lang="en-US" sz="1100" b="0" dirty="0"/>
              <a:t> - </a:t>
            </a:r>
            <a:r>
              <a:rPr lang="en-US" sz="1100" b="0" dirty="0" err="1"/>
              <a:t>CTR</a:t>
            </a:r>
            <a:r>
              <a:rPr lang="en-US" sz="1100" b="0" dirty="0"/>
              <a:t>/flotation sensor</a:t>
            </a:r>
          </a:p>
          <a:p>
            <a:pPr marL="180975" indent="-180975" eaLnBrk="0" hangingPunct="0">
              <a:spcBef>
                <a:spcPct val="50000"/>
              </a:spcBef>
              <a:buFontTx/>
              <a:buChar char="•"/>
              <a:defRPr/>
            </a:pPr>
            <a:endParaRPr lang="en-US" sz="1100" b="0" dirty="0"/>
          </a:p>
          <a:p>
            <a:pPr marL="180975" indent="-180975" eaLnBrk="0" hangingPunct="0">
              <a:spcBef>
                <a:spcPct val="50000"/>
              </a:spcBef>
              <a:buFontTx/>
              <a:buChar char="•"/>
              <a:defRPr/>
            </a:pPr>
            <a:r>
              <a:rPr lang="en-US" sz="1100" dirty="0"/>
              <a:t>P780A</a:t>
            </a:r>
            <a:r>
              <a:rPr lang="en-US" sz="1100" b="0" dirty="0"/>
              <a:t> - Flotation cell hydrodynamics</a:t>
            </a:r>
          </a:p>
          <a:p>
            <a:pPr marL="180975" indent="-180975" eaLnBrk="0" hangingPunct="0">
              <a:spcBef>
                <a:spcPct val="50000"/>
              </a:spcBef>
              <a:buFontTx/>
              <a:buChar char="•"/>
              <a:defRPr/>
            </a:pPr>
            <a:endParaRPr lang="en-US" sz="1100" b="0" dirty="0"/>
          </a:p>
          <a:p>
            <a:pPr marL="180975" indent="-180975" eaLnBrk="0" hangingPunct="0">
              <a:spcBef>
                <a:spcPct val="50000"/>
              </a:spcBef>
              <a:buFontTx/>
              <a:buChar char="•"/>
              <a:defRPr/>
            </a:pPr>
            <a:r>
              <a:rPr lang="en-US" sz="1100" dirty="0"/>
              <a:t>P931A</a:t>
            </a:r>
            <a:r>
              <a:rPr lang="en-US" sz="1100" b="0" dirty="0"/>
              <a:t> - Erosion in Multiphase Flow</a:t>
            </a:r>
          </a:p>
          <a:p>
            <a:pPr marL="180975" indent="-180975" eaLnBrk="0" hangingPunct="0">
              <a:spcBef>
                <a:spcPct val="50000"/>
              </a:spcBef>
              <a:buFontTx/>
              <a:buChar char="•"/>
              <a:defRPr/>
            </a:pPr>
            <a:endParaRPr lang="en-US" sz="1100" b="0" dirty="0"/>
          </a:p>
        </p:txBody>
      </p:sp>
      <p:grpSp>
        <p:nvGrpSpPr>
          <p:cNvPr id="27654" name="Group 15"/>
          <p:cNvGrpSpPr>
            <a:grpSpLocks/>
          </p:cNvGrpSpPr>
          <p:nvPr/>
        </p:nvGrpSpPr>
        <p:grpSpPr bwMode="auto">
          <a:xfrm>
            <a:off x="214313" y="785813"/>
            <a:ext cx="8848725" cy="969962"/>
            <a:chOff x="214669" y="628850"/>
            <a:chExt cx="8848338" cy="969496"/>
          </a:xfrm>
        </p:grpSpPr>
        <p:sp>
          <p:nvSpPr>
            <p:cNvPr id="27657" name="AutoShape 8"/>
            <p:cNvSpPr>
              <a:spLocks noChangeArrowheads="1"/>
            </p:cNvSpPr>
            <p:nvPr/>
          </p:nvSpPr>
          <p:spPr bwMode="auto">
            <a:xfrm rot="-10793830">
              <a:off x="2054583" y="720706"/>
              <a:ext cx="2544754" cy="779669"/>
            </a:xfrm>
            <a:prstGeom prst="flowChartOnlineStorage">
              <a:avLst/>
            </a:prstGeom>
            <a:solidFill>
              <a:srgbClr val="66FFCC"/>
            </a:solidFill>
            <a:ln w="9525">
              <a:noFill/>
              <a:miter lim="800000"/>
              <a:headEnd/>
              <a:tailEnd/>
            </a:ln>
          </p:spPr>
          <p:txBody>
            <a:bodyPr wrap="none" anchor="ctr"/>
            <a:lstStyle/>
            <a:p>
              <a:pPr algn="ctr" eaLnBrk="0" hangingPunct="0"/>
              <a:endParaRPr lang="en-US">
                <a:latin typeface="Calibri" pitchFamily="34" charset="0"/>
              </a:endParaRPr>
            </a:p>
          </p:txBody>
        </p:sp>
        <p:sp>
          <p:nvSpPr>
            <p:cNvPr id="27658" name="AutoShape 9"/>
            <p:cNvSpPr>
              <a:spLocks noChangeArrowheads="1"/>
            </p:cNvSpPr>
            <p:nvPr/>
          </p:nvSpPr>
          <p:spPr bwMode="auto">
            <a:xfrm rot="-10793830">
              <a:off x="214669" y="714356"/>
              <a:ext cx="2508241" cy="786017"/>
            </a:xfrm>
            <a:prstGeom prst="flowChartOnlineStorage">
              <a:avLst/>
            </a:prstGeom>
            <a:solidFill>
              <a:srgbClr val="66FFCC"/>
            </a:solidFill>
            <a:ln w="9525">
              <a:noFill/>
              <a:miter lim="800000"/>
              <a:headEnd/>
              <a:tailEnd/>
            </a:ln>
          </p:spPr>
          <p:txBody>
            <a:bodyPr wrap="none" anchor="ctr"/>
            <a:lstStyle/>
            <a:p>
              <a:pPr algn="ctr" eaLnBrk="0" hangingPunct="0"/>
              <a:endParaRPr lang="en-US">
                <a:latin typeface="Calibri" pitchFamily="34" charset="0"/>
              </a:endParaRPr>
            </a:p>
          </p:txBody>
        </p:sp>
        <p:sp>
          <p:nvSpPr>
            <p:cNvPr id="27659" name="Text Box 10"/>
            <p:cNvSpPr txBox="1">
              <a:spLocks noChangeArrowheads="1"/>
            </p:cNvSpPr>
            <p:nvPr/>
          </p:nvSpPr>
          <p:spPr bwMode="auto">
            <a:xfrm>
              <a:off x="538131" y="857232"/>
              <a:ext cx="1752594" cy="384721"/>
            </a:xfrm>
            <a:prstGeom prst="rect">
              <a:avLst/>
            </a:prstGeom>
            <a:noFill/>
            <a:ln w="9525">
              <a:noFill/>
              <a:miter lim="800000"/>
              <a:headEnd/>
              <a:tailEnd/>
            </a:ln>
          </p:spPr>
          <p:txBody>
            <a:bodyPr>
              <a:spAutoFit/>
            </a:bodyPr>
            <a:lstStyle/>
            <a:p>
              <a:pPr eaLnBrk="0" hangingPunct="0">
                <a:spcBef>
                  <a:spcPct val="50000"/>
                </a:spcBef>
              </a:pPr>
              <a:r>
                <a:rPr lang="en-US" sz="1900">
                  <a:solidFill>
                    <a:schemeClr val="bg2"/>
                  </a:solidFill>
                  <a:latin typeface="Calibri" pitchFamily="34" charset="0"/>
                </a:rPr>
                <a:t>Exploration</a:t>
              </a:r>
            </a:p>
          </p:txBody>
        </p:sp>
        <p:sp>
          <p:nvSpPr>
            <p:cNvPr id="27660" name="Text Box 11"/>
            <p:cNvSpPr txBox="1">
              <a:spLocks noChangeArrowheads="1"/>
            </p:cNvSpPr>
            <p:nvPr/>
          </p:nvSpPr>
          <p:spPr bwMode="auto">
            <a:xfrm>
              <a:off x="2543510" y="857232"/>
              <a:ext cx="1371595" cy="384721"/>
            </a:xfrm>
            <a:prstGeom prst="rect">
              <a:avLst/>
            </a:prstGeom>
            <a:noFill/>
            <a:ln w="9525">
              <a:noFill/>
              <a:miter lim="800000"/>
              <a:headEnd/>
              <a:tailEnd/>
            </a:ln>
          </p:spPr>
          <p:txBody>
            <a:bodyPr>
              <a:spAutoFit/>
            </a:bodyPr>
            <a:lstStyle/>
            <a:p>
              <a:pPr eaLnBrk="0" hangingPunct="0">
                <a:spcBef>
                  <a:spcPct val="50000"/>
                </a:spcBef>
              </a:pPr>
              <a:r>
                <a:rPr lang="en-US" sz="1900">
                  <a:solidFill>
                    <a:schemeClr val="bg2"/>
                  </a:solidFill>
                  <a:latin typeface="Calibri" pitchFamily="34" charset="0"/>
                </a:rPr>
                <a:t>Mining</a:t>
              </a:r>
              <a:endParaRPr lang="en-US" sz="1900" b="0">
                <a:solidFill>
                  <a:schemeClr val="bg2"/>
                </a:solidFill>
                <a:latin typeface="Calibri" pitchFamily="34" charset="0"/>
              </a:endParaRPr>
            </a:p>
          </p:txBody>
        </p:sp>
        <p:sp>
          <p:nvSpPr>
            <p:cNvPr id="27661" name="AutoShape 12"/>
            <p:cNvSpPr>
              <a:spLocks noChangeArrowheads="1"/>
            </p:cNvSpPr>
            <p:nvPr/>
          </p:nvSpPr>
          <p:spPr bwMode="auto">
            <a:xfrm rot="-10793830">
              <a:off x="3990250" y="727503"/>
              <a:ext cx="2285992" cy="772780"/>
            </a:xfrm>
            <a:prstGeom prst="flowChartOnlineStorage">
              <a:avLst/>
            </a:prstGeom>
            <a:solidFill>
              <a:srgbClr val="66FFCC"/>
            </a:solidFill>
            <a:ln w="9525">
              <a:noFill/>
              <a:miter lim="800000"/>
              <a:headEnd/>
              <a:tailEnd/>
            </a:ln>
          </p:spPr>
          <p:txBody>
            <a:bodyPr rot="10800000" wrap="none" anchor="ctr"/>
            <a:lstStyle/>
            <a:p>
              <a:pPr eaLnBrk="0" hangingPunct="0"/>
              <a:endParaRPr lang="en-US" sz="2400" b="0">
                <a:solidFill>
                  <a:schemeClr val="tx1"/>
                </a:solidFill>
                <a:latin typeface="Calibri" pitchFamily="34" charset="0"/>
              </a:endParaRPr>
            </a:p>
          </p:txBody>
        </p:sp>
        <p:sp>
          <p:nvSpPr>
            <p:cNvPr id="27662" name="AutoShape 13"/>
            <p:cNvSpPr>
              <a:spLocks noChangeArrowheads="1"/>
            </p:cNvSpPr>
            <p:nvPr/>
          </p:nvSpPr>
          <p:spPr bwMode="auto">
            <a:xfrm>
              <a:off x="5894337" y="730231"/>
              <a:ext cx="3168670" cy="769943"/>
            </a:xfrm>
            <a:prstGeom prst="homePlate">
              <a:avLst>
                <a:gd name="adj" fmla="val 24998"/>
              </a:avLst>
            </a:prstGeom>
            <a:solidFill>
              <a:srgbClr val="66FFCC"/>
            </a:solidFill>
            <a:ln w="9525">
              <a:noFill/>
              <a:miter lim="800000"/>
              <a:headEnd/>
              <a:tailEnd/>
            </a:ln>
          </p:spPr>
          <p:txBody>
            <a:bodyPr wrap="none" anchor="ctr"/>
            <a:lstStyle/>
            <a:p>
              <a:pPr algn="ctr" eaLnBrk="0" hangingPunct="0"/>
              <a:endParaRPr lang="en-US">
                <a:latin typeface="Calibri" pitchFamily="34" charset="0"/>
              </a:endParaRPr>
            </a:p>
          </p:txBody>
        </p:sp>
        <p:sp>
          <p:nvSpPr>
            <p:cNvPr id="27663" name="Text Box 14"/>
            <p:cNvSpPr txBox="1">
              <a:spLocks noChangeArrowheads="1"/>
            </p:cNvSpPr>
            <p:nvPr/>
          </p:nvSpPr>
          <p:spPr bwMode="auto">
            <a:xfrm>
              <a:off x="4633867" y="628850"/>
              <a:ext cx="2143133" cy="969496"/>
            </a:xfrm>
            <a:prstGeom prst="rect">
              <a:avLst/>
            </a:prstGeom>
            <a:noFill/>
            <a:ln w="9525">
              <a:noFill/>
              <a:miter lim="800000"/>
              <a:headEnd/>
              <a:tailEnd/>
            </a:ln>
          </p:spPr>
          <p:txBody>
            <a:bodyPr>
              <a:spAutoFit/>
            </a:bodyPr>
            <a:lstStyle/>
            <a:p>
              <a:pPr eaLnBrk="0" hangingPunct="0"/>
              <a:r>
                <a:rPr lang="en-US" sz="1900">
                  <a:solidFill>
                    <a:schemeClr val="bg2"/>
                  </a:solidFill>
                  <a:latin typeface="Calibri" pitchFamily="34" charset="0"/>
                </a:rPr>
                <a:t>Mineral processing &amp; extractive metallurgy</a:t>
              </a:r>
              <a:endParaRPr lang="en-US" sz="1900" b="0">
                <a:solidFill>
                  <a:schemeClr val="bg2"/>
                </a:solidFill>
                <a:latin typeface="Calibri" pitchFamily="34" charset="0"/>
              </a:endParaRPr>
            </a:p>
          </p:txBody>
        </p:sp>
        <p:sp>
          <p:nvSpPr>
            <p:cNvPr id="27664" name="Text Box 11"/>
            <p:cNvSpPr txBox="1">
              <a:spLocks noChangeArrowheads="1"/>
            </p:cNvSpPr>
            <p:nvPr/>
          </p:nvSpPr>
          <p:spPr bwMode="auto">
            <a:xfrm>
              <a:off x="7119911" y="857232"/>
              <a:ext cx="1585909" cy="384721"/>
            </a:xfrm>
            <a:prstGeom prst="rect">
              <a:avLst/>
            </a:prstGeom>
            <a:noFill/>
            <a:ln w="9525">
              <a:noFill/>
              <a:miter lim="800000"/>
              <a:headEnd/>
              <a:tailEnd/>
            </a:ln>
          </p:spPr>
          <p:txBody>
            <a:bodyPr>
              <a:spAutoFit/>
            </a:bodyPr>
            <a:lstStyle/>
            <a:p>
              <a:pPr eaLnBrk="0" hangingPunct="0">
                <a:spcBef>
                  <a:spcPct val="50000"/>
                </a:spcBef>
              </a:pPr>
              <a:r>
                <a:rPr lang="en-US" sz="1900">
                  <a:solidFill>
                    <a:schemeClr val="bg2"/>
                  </a:solidFill>
                  <a:latin typeface="Calibri" pitchFamily="34" charset="0"/>
                </a:rPr>
                <a:t>Sustainability</a:t>
              </a:r>
              <a:endParaRPr lang="en-US" sz="1900" b="0">
                <a:solidFill>
                  <a:schemeClr val="bg2"/>
                </a:solidFill>
                <a:latin typeface="Calibri" pitchFamily="34" charset="0"/>
              </a:endParaRPr>
            </a:p>
          </p:txBody>
        </p:sp>
      </p:grpSp>
      <p:sp>
        <p:nvSpPr>
          <p:cNvPr id="27655" name="Text Box 17"/>
          <p:cNvSpPr txBox="1">
            <a:spLocks noChangeArrowheads="1"/>
          </p:cNvSpPr>
          <p:nvPr/>
        </p:nvSpPr>
        <p:spPr bwMode="auto">
          <a:xfrm>
            <a:off x="6845300" y="1733550"/>
            <a:ext cx="2227263" cy="1108075"/>
          </a:xfrm>
          <a:prstGeom prst="rect">
            <a:avLst/>
          </a:prstGeom>
          <a:noFill/>
          <a:ln w="9525">
            <a:noFill/>
            <a:miter lim="800000"/>
            <a:headEnd/>
            <a:tailEnd/>
          </a:ln>
        </p:spPr>
        <p:txBody>
          <a:bodyPr>
            <a:spAutoFit/>
          </a:bodyPr>
          <a:lstStyle/>
          <a:p>
            <a:pPr marL="182563" indent="-182563" eaLnBrk="0" hangingPunct="0">
              <a:spcBef>
                <a:spcPct val="50000"/>
              </a:spcBef>
              <a:buFontTx/>
              <a:buChar char="•"/>
            </a:pPr>
            <a:r>
              <a:rPr lang="en-US" sz="1100"/>
              <a:t>P1028</a:t>
            </a:r>
            <a:r>
              <a:rPr lang="en-US" sz="1100" b="0"/>
              <a:t> - </a:t>
            </a:r>
            <a:r>
              <a:rPr lang="en-AU" sz="1100" b="0"/>
              <a:t>Sustainability of sulphur rich residues</a:t>
            </a:r>
          </a:p>
          <a:p>
            <a:pPr marL="182563" indent="-182563" eaLnBrk="0" hangingPunct="0">
              <a:spcBef>
                <a:spcPct val="50000"/>
              </a:spcBef>
              <a:buFontTx/>
              <a:buChar char="•"/>
            </a:pPr>
            <a:endParaRPr lang="en-US" sz="1100" b="0"/>
          </a:p>
          <a:p>
            <a:pPr marL="182563" indent="-182563" eaLnBrk="0" hangingPunct="0">
              <a:spcBef>
                <a:spcPct val="50000"/>
              </a:spcBef>
              <a:buFontTx/>
              <a:buChar char="•"/>
            </a:pPr>
            <a:r>
              <a:rPr lang="en-US" sz="1100"/>
              <a:t>P1003</a:t>
            </a:r>
            <a:r>
              <a:rPr lang="en-US" sz="1100" b="0"/>
              <a:t> - </a:t>
            </a:r>
            <a:r>
              <a:rPr lang="en-AU" sz="1100" b="0"/>
              <a:t>Energy efficient liberation and grinding</a:t>
            </a:r>
            <a:endParaRPr lang="en-US" sz="1100" b="0"/>
          </a:p>
        </p:txBody>
      </p:sp>
      <p:sp>
        <p:nvSpPr>
          <p:cNvPr id="27656"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23</a:t>
            </a:r>
            <a:endParaRPr lang="en-AU" sz="120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4"/>
          <p:cNvSpPr txBox="1">
            <a:spLocks noChangeArrowheads="1"/>
          </p:cNvSpPr>
          <p:nvPr/>
        </p:nvSpPr>
        <p:spPr>
          <a:xfrm>
            <a:off x="685800" y="61913"/>
            <a:ext cx="7772400" cy="642937"/>
          </a:xfrm>
          <a:prstGeom prst="rect">
            <a:avLst/>
          </a:prstGeom>
        </p:spPr>
        <p:txBody>
          <a:bodyPr/>
          <a:lstStyle/>
          <a:p>
            <a:pPr algn="ctr" eaLnBrk="0" hangingPunct="0">
              <a:defRPr/>
            </a:pPr>
            <a:r>
              <a:rPr lang="en-AU" sz="3200" dirty="0" err="1">
                <a:solidFill>
                  <a:schemeClr val="tx2"/>
                </a:solidFill>
                <a:latin typeface="+mj-lt"/>
                <a:ea typeface="+mj-ea"/>
                <a:cs typeface="+mj-cs"/>
              </a:rPr>
              <a:t>AMIRA’s</a:t>
            </a:r>
            <a:r>
              <a:rPr lang="en-AU" sz="3200" dirty="0">
                <a:solidFill>
                  <a:schemeClr val="tx2"/>
                </a:solidFill>
                <a:latin typeface="+mj-lt"/>
                <a:ea typeface="+mj-ea"/>
                <a:cs typeface="+mj-cs"/>
              </a:rPr>
              <a:t> international vision</a:t>
            </a:r>
          </a:p>
        </p:txBody>
      </p:sp>
      <p:grpSp>
        <p:nvGrpSpPr>
          <p:cNvPr id="28675" name="Group 12"/>
          <p:cNvGrpSpPr>
            <a:grpSpLocks/>
          </p:cNvGrpSpPr>
          <p:nvPr/>
        </p:nvGrpSpPr>
        <p:grpSpPr bwMode="auto">
          <a:xfrm>
            <a:off x="71438" y="1214438"/>
            <a:ext cx="9072562" cy="4683125"/>
            <a:chOff x="71438" y="1214422"/>
            <a:chExt cx="9072562" cy="4683125"/>
          </a:xfrm>
        </p:grpSpPr>
        <p:pic>
          <p:nvPicPr>
            <p:cNvPr id="28677" name="Picture 6" descr="EOE0001C"/>
            <p:cNvPicPr>
              <a:picLocks noChangeAspect="1" noChangeArrowheads="1"/>
            </p:cNvPicPr>
            <p:nvPr/>
          </p:nvPicPr>
          <p:blipFill>
            <a:blip r:embed="rId3" cstate="print">
              <a:clrChange>
                <a:clrFrom>
                  <a:srgbClr val="050505"/>
                </a:clrFrom>
                <a:clrTo>
                  <a:srgbClr val="050505">
                    <a:alpha val="0"/>
                  </a:srgbClr>
                </a:clrTo>
              </a:clrChange>
              <a:lum bright="42000" contrast="-50000"/>
            </a:blip>
            <a:srcRect l="33110" t="20670" r="9961" b="25040"/>
            <a:stretch>
              <a:fillRect/>
            </a:stretch>
          </p:blipFill>
          <p:spPr bwMode="auto">
            <a:xfrm>
              <a:off x="2362200" y="1690672"/>
              <a:ext cx="4067175" cy="3560763"/>
            </a:xfrm>
            <a:prstGeom prst="rect">
              <a:avLst/>
            </a:prstGeom>
            <a:noFill/>
            <a:ln w="9525">
              <a:noFill/>
              <a:miter lim="800000"/>
              <a:headEnd/>
              <a:tailEnd/>
            </a:ln>
          </p:spPr>
        </p:pic>
        <p:sp>
          <p:nvSpPr>
            <p:cNvPr id="115" name="Text Box 7"/>
            <p:cNvSpPr txBox="1">
              <a:spLocks noChangeArrowheads="1"/>
            </p:cNvSpPr>
            <p:nvPr/>
          </p:nvSpPr>
          <p:spPr bwMode="auto">
            <a:xfrm>
              <a:off x="2071688" y="4214797"/>
              <a:ext cx="2476500" cy="885825"/>
            </a:xfrm>
            <a:prstGeom prst="rect">
              <a:avLst/>
            </a:prstGeom>
            <a:noFill/>
            <a:ln w="12700">
              <a:noFill/>
              <a:miter lim="800000"/>
              <a:headEnd/>
              <a:tailEnd/>
            </a:ln>
            <a:effectLst/>
          </p:spPr>
          <p:txBody>
            <a:bodyPr anchor="ctr">
              <a:spAutoFit/>
            </a:bodyPr>
            <a:lstStyle/>
            <a:p>
              <a:pPr algn="ctr">
                <a:defRPr/>
              </a:pPr>
              <a:r>
                <a:rPr lang="en-AU" sz="2600" dirty="0">
                  <a:solidFill>
                    <a:srgbClr val="FF3300"/>
                  </a:solidFill>
                  <a:effectLst>
                    <a:outerShdw blurRad="38100" dist="38100" dir="2700000" algn="tl">
                      <a:srgbClr val="C0C0C0"/>
                    </a:outerShdw>
                  </a:effectLst>
                </a:rPr>
                <a:t>Better Service </a:t>
              </a:r>
            </a:p>
            <a:p>
              <a:pPr algn="ctr">
                <a:defRPr/>
              </a:pPr>
              <a:r>
                <a:rPr lang="en-AU" sz="2600" dirty="0">
                  <a:solidFill>
                    <a:srgbClr val="FF3300"/>
                  </a:solidFill>
                  <a:effectLst>
                    <a:outerShdw blurRad="38100" dist="38100" dir="2700000" algn="tl">
                      <a:srgbClr val="C0C0C0"/>
                    </a:outerShdw>
                  </a:effectLst>
                </a:rPr>
                <a:t>Delivery</a:t>
              </a:r>
            </a:p>
          </p:txBody>
        </p:sp>
        <p:sp>
          <p:nvSpPr>
            <p:cNvPr id="116" name="Text Box 8"/>
            <p:cNvSpPr txBox="1">
              <a:spLocks noChangeArrowheads="1"/>
            </p:cNvSpPr>
            <p:nvPr/>
          </p:nvSpPr>
          <p:spPr bwMode="auto">
            <a:xfrm>
              <a:off x="4214813" y="3500422"/>
              <a:ext cx="1935162" cy="892175"/>
            </a:xfrm>
            <a:prstGeom prst="rect">
              <a:avLst/>
            </a:prstGeom>
            <a:noFill/>
            <a:ln w="12700">
              <a:noFill/>
              <a:miter lim="800000"/>
              <a:headEnd/>
              <a:tailEnd/>
            </a:ln>
            <a:effectLst/>
          </p:spPr>
          <p:txBody>
            <a:bodyPr>
              <a:spAutoFit/>
            </a:bodyPr>
            <a:lstStyle/>
            <a:p>
              <a:pPr algn="ctr">
                <a:defRPr/>
              </a:pPr>
              <a:r>
                <a:rPr lang="en-AU" sz="2600" dirty="0">
                  <a:solidFill>
                    <a:srgbClr val="FF3300"/>
                  </a:solidFill>
                  <a:effectLst>
                    <a:outerShdw blurRad="38100" dist="38100" dir="2700000" algn="tl">
                      <a:srgbClr val="C0C0C0"/>
                    </a:outerShdw>
                  </a:effectLst>
                </a:rPr>
                <a:t>Global Reach</a:t>
              </a:r>
            </a:p>
          </p:txBody>
        </p:sp>
        <p:sp>
          <p:nvSpPr>
            <p:cNvPr id="117" name="Text Box 9"/>
            <p:cNvSpPr txBox="1">
              <a:spLocks noChangeArrowheads="1"/>
            </p:cNvSpPr>
            <p:nvPr/>
          </p:nvSpPr>
          <p:spPr bwMode="auto">
            <a:xfrm>
              <a:off x="4267200" y="1214422"/>
              <a:ext cx="2105025" cy="885825"/>
            </a:xfrm>
            <a:prstGeom prst="rect">
              <a:avLst/>
            </a:prstGeom>
            <a:noFill/>
            <a:ln w="12700">
              <a:noFill/>
              <a:miter lim="800000"/>
              <a:headEnd/>
              <a:tailEnd/>
            </a:ln>
            <a:effectLst/>
          </p:spPr>
          <p:txBody>
            <a:bodyPr>
              <a:spAutoFit/>
            </a:bodyPr>
            <a:lstStyle/>
            <a:p>
              <a:pPr algn="ctr">
                <a:defRPr/>
              </a:pPr>
              <a:r>
                <a:rPr lang="en-AU" sz="2600" dirty="0">
                  <a:solidFill>
                    <a:srgbClr val="FF3300"/>
                  </a:solidFill>
                  <a:effectLst>
                    <a:outerShdw blurRad="38100" dist="38100" dir="2700000" algn="tl">
                      <a:srgbClr val="C0C0C0"/>
                    </a:outerShdw>
                  </a:effectLst>
                </a:rPr>
                <a:t>Sustainable </a:t>
              </a:r>
            </a:p>
            <a:p>
              <a:pPr algn="ctr">
                <a:defRPr/>
              </a:pPr>
              <a:r>
                <a:rPr lang="en-AU" sz="2600" dirty="0">
                  <a:solidFill>
                    <a:srgbClr val="FF3300"/>
                  </a:solidFill>
                  <a:effectLst>
                    <a:outerShdw blurRad="38100" dist="38100" dir="2700000" algn="tl">
                      <a:srgbClr val="C0C0C0"/>
                    </a:outerShdw>
                  </a:effectLst>
                </a:rPr>
                <a:t>Operations</a:t>
              </a:r>
              <a:endParaRPr lang="en-AU" dirty="0">
                <a:solidFill>
                  <a:srgbClr val="FF3300"/>
                </a:solidFill>
                <a:effectLst>
                  <a:outerShdw blurRad="38100" dist="38100" dir="2700000" algn="tl">
                    <a:srgbClr val="C0C0C0"/>
                  </a:outerShdw>
                </a:effectLst>
              </a:endParaRPr>
            </a:p>
          </p:txBody>
        </p:sp>
        <p:sp>
          <p:nvSpPr>
            <p:cNvPr id="28681" name="Text Box 10"/>
            <p:cNvSpPr txBox="1">
              <a:spLocks noChangeArrowheads="1"/>
            </p:cNvSpPr>
            <p:nvPr/>
          </p:nvSpPr>
          <p:spPr bwMode="auto">
            <a:xfrm>
              <a:off x="5867400" y="3679810"/>
              <a:ext cx="3276600" cy="2000250"/>
            </a:xfrm>
            <a:prstGeom prst="rect">
              <a:avLst/>
            </a:prstGeom>
            <a:noFill/>
            <a:ln w="12700">
              <a:noFill/>
              <a:miter lim="800000"/>
              <a:headEnd/>
              <a:tailEnd/>
            </a:ln>
          </p:spPr>
          <p:txBody>
            <a:bodyPr>
              <a:spAutoFit/>
            </a:bodyPr>
            <a:lstStyle/>
            <a:p>
              <a:pPr algn="ctr">
                <a:buClr>
                  <a:srgbClr val="000000"/>
                </a:buClr>
              </a:pPr>
              <a:r>
                <a:rPr lang="en-AU" sz="1600"/>
                <a:t>Global reach into key major mining regions, fulfilling member company requirements through strategic alliances with  network of the world’s best researchers through a ‘develop global, serve local’ strategy</a:t>
              </a:r>
              <a:endParaRPr lang="en-AU" sz="1200"/>
            </a:p>
            <a:p>
              <a:pPr algn="ctr"/>
              <a:endParaRPr lang="en-AU" sz="1200" b="0"/>
            </a:p>
          </p:txBody>
        </p:sp>
        <p:sp>
          <p:nvSpPr>
            <p:cNvPr id="28682" name="Rectangle 11"/>
            <p:cNvSpPr>
              <a:spLocks noChangeArrowheads="1"/>
            </p:cNvSpPr>
            <p:nvPr/>
          </p:nvSpPr>
          <p:spPr bwMode="auto">
            <a:xfrm>
              <a:off x="6324600" y="1285860"/>
              <a:ext cx="2819400" cy="1077912"/>
            </a:xfrm>
            <a:prstGeom prst="rect">
              <a:avLst/>
            </a:prstGeom>
            <a:noFill/>
            <a:ln w="12700">
              <a:noFill/>
              <a:miter lim="800000"/>
              <a:headEnd/>
              <a:tailEnd/>
            </a:ln>
          </p:spPr>
          <p:txBody>
            <a:bodyPr>
              <a:spAutoFit/>
            </a:bodyPr>
            <a:lstStyle/>
            <a:p>
              <a:pPr algn="ctr">
                <a:spcBef>
                  <a:spcPct val="100000"/>
                </a:spcBef>
                <a:buClr>
                  <a:srgbClr val="000000"/>
                </a:buClr>
              </a:pPr>
              <a:r>
                <a:rPr lang="en-AU" sz="1600"/>
                <a:t>Our aim is to develop sustainable operations with decreased operating costs</a:t>
              </a:r>
              <a:endParaRPr lang="en-AU" sz="1200"/>
            </a:p>
          </p:txBody>
        </p:sp>
        <p:sp>
          <p:nvSpPr>
            <p:cNvPr id="28683" name="Rectangle 12"/>
            <p:cNvSpPr>
              <a:spLocks noChangeArrowheads="1"/>
            </p:cNvSpPr>
            <p:nvPr/>
          </p:nvSpPr>
          <p:spPr bwMode="auto">
            <a:xfrm>
              <a:off x="71438" y="4573572"/>
              <a:ext cx="2643187" cy="1323975"/>
            </a:xfrm>
            <a:prstGeom prst="rect">
              <a:avLst/>
            </a:prstGeom>
            <a:noFill/>
            <a:ln w="12700">
              <a:noFill/>
              <a:miter lim="800000"/>
              <a:headEnd/>
              <a:tailEnd/>
            </a:ln>
          </p:spPr>
          <p:txBody>
            <a:bodyPr>
              <a:spAutoFit/>
            </a:bodyPr>
            <a:lstStyle/>
            <a:p>
              <a:pPr algn="ctr">
                <a:spcBef>
                  <a:spcPct val="100000"/>
                </a:spcBef>
                <a:buClr>
                  <a:srgbClr val="000000"/>
                </a:buClr>
              </a:pPr>
              <a:r>
                <a:rPr lang="en-AU" sz="1600"/>
                <a:t>Enhanced service delivery of collaborative research through optimal use of communication technology</a:t>
              </a:r>
            </a:p>
          </p:txBody>
        </p:sp>
        <p:sp>
          <p:nvSpPr>
            <p:cNvPr id="122" name="Text Box 8"/>
            <p:cNvSpPr txBox="1">
              <a:spLocks noChangeArrowheads="1"/>
            </p:cNvSpPr>
            <p:nvPr/>
          </p:nvSpPr>
          <p:spPr bwMode="auto">
            <a:xfrm>
              <a:off x="2214563" y="1571609"/>
              <a:ext cx="1935162" cy="1292225"/>
            </a:xfrm>
            <a:prstGeom prst="rect">
              <a:avLst/>
            </a:prstGeom>
            <a:noFill/>
            <a:ln w="12700">
              <a:noFill/>
              <a:miter lim="800000"/>
              <a:headEnd/>
              <a:tailEnd/>
            </a:ln>
            <a:effectLst/>
          </p:spPr>
          <p:txBody>
            <a:bodyPr>
              <a:spAutoFit/>
            </a:bodyPr>
            <a:lstStyle/>
            <a:p>
              <a:pPr algn="ctr">
                <a:defRPr/>
              </a:pPr>
              <a:r>
                <a:rPr lang="en-AU" sz="2600" dirty="0">
                  <a:solidFill>
                    <a:srgbClr val="FF3300"/>
                  </a:solidFill>
                  <a:effectLst>
                    <a:outerShdw blurRad="38100" dist="38100" dir="2700000" algn="tl">
                      <a:srgbClr val="C0C0C0"/>
                    </a:outerShdw>
                  </a:effectLst>
                </a:rPr>
                <a:t>Enhanced member links</a:t>
              </a:r>
            </a:p>
          </p:txBody>
        </p:sp>
        <p:sp>
          <p:nvSpPr>
            <p:cNvPr id="28685" name="Rectangle 12"/>
            <p:cNvSpPr>
              <a:spLocks noChangeArrowheads="1"/>
            </p:cNvSpPr>
            <p:nvPr/>
          </p:nvSpPr>
          <p:spPr bwMode="auto">
            <a:xfrm>
              <a:off x="142875" y="2144697"/>
              <a:ext cx="2478088" cy="1323975"/>
            </a:xfrm>
            <a:prstGeom prst="rect">
              <a:avLst/>
            </a:prstGeom>
            <a:noFill/>
            <a:ln w="12700">
              <a:noFill/>
              <a:miter lim="800000"/>
              <a:headEnd/>
              <a:tailEnd/>
            </a:ln>
          </p:spPr>
          <p:txBody>
            <a:bodyPr>
              <a:spAutoFit/>
            </a:bodyPr>
            <a:lstStyle/>
            <a:p>
              <a:pPr algn="ctr">
                <a:spcBef>
                  <a:spcPct val="100000"/>
                </a:spcBef>
                <a:buClr>
                  <a:srgbClr val="000000"/>
                </a:buClr>
              </a:pPr>
              <a:r>
                <a:rPr lang="en-AU" sz="1600"/>
                <a:t>Deepening relationships with members and ensuring responsiveness to their needs</a:t>
              </a:r>
            </a:p>
          </p:txBody>
        </p:sp>
      </p:grpSp>
      <p:sp>
        <p:nvSpPr>
          <p:cNvPr id="28676" name="TextBox 11"/>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24</a:t>
            </a:r>
            <a:endParaRPr lang="en-AU" sz="120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28813" y="231775"/>
            <a:ext cx="5267325" cy="685800"/>
          </a:xfrm>
        </p:spPr>
        <p:txBody>
          <a:bodyPr/>
          <a:lstStyle/>
          <a:p>
            <a:pPr>
              <a:defRPr/>
            </a:pPr>
            <a:r>
              <a:rPr lang="en-AU" sz="3200" kern="1200" dirty="0" smtClean="0">
                <a:ea typeface="+mn-ea"/>
                <a:cs typeface="+mn-cs"/>
              </a:rPr>
              <a:t>Global Service Delivery</a:t>
            </a:r>
            <a:r>
              <a:rPr lang="en-AU" sz="2400" dirty="0" smtClean="0"/>
              <a:t/>
            </a:r>
            <a:br>
              <a:rPr lang="en-AU" sz="2400" dirty="0" smtClean="0"/>
            </a:br>
            <a:endParaRPr lang="en-AU" sz="2400" dirty="0" smtClean="0"/>
          </a:p>
        </p:txBody>
      </p:sp>
      <p:sp>
        <p:nvSpPr>
          <p:cNvPr id="29699" name="Rectangle 6"/>
          <p:cNvSpPr>
            <a:spLocks noGrp="1" noChangeArrowheads="1"/>
          </p:cNvSpPr>
          <p:nvPr>
            <p:ph idx="1"/>
          </p:nvPr>
        </p:nvSpPr>
        <p:spPr>
          <a:xfrm>
            <a:off x="642938" y="1285875"/>
            <a:ext cx="7772400" cy="4572000"/>
          </a:xfrm>
        </p:spPr>
        <p:txBody>
          <a:bodyPr/>
          <a:lstStyle/>
          <a:p>
            <a:endParaRPr lang="en-US" smtClean="0"/>
          </a:p>
        </p:txBody>
      </p:sp>
      <p:grpSp>
        <p:nvGrpSpPr>
          <p:cNvPr id="29700" name="Group 41"/>
          <p:cNvGrpSpPr>
            <a:grpSpLocks/>
          </p:cNvGrpSpPr>
          <p:nvPr/>
        </p:nvGrpSpPr>
        <p:grpSpPr bwMode="auto">
          <a:xfrm>
            <a:off x="0" y="642938"/>
            <a:ext cx="9144000" cy="5614987"/>
            <a:chOff x="0" y="436"/>
            <a:chExt cx="5760" cy="3537"/>
          </a:xfrm>
        </p:grpSpPr>
        <p:pic>
          <p:nvPicPr>
            <p:cNvPr id="29707" name="Picture 42" descr="oceanfull"/>
            <p:cNvPicPr>
              <a:picLocks noChangeAspect="1" noChangeArrowheads="1"/>
            </p:cNvPicPr>
            <p:nvPr/>
          </p:nvPicPr>
          <p:blipFill>
            <a:blip r:embed="rId3" cstate="print"/>
            <a:srcRect l="9842" r="5905" b="12849"/>
            <a:stretch>
              <a:fillRect/>
            </a:stretch>
          </p:blipFill>
          <p:spPr bwMode="auto">
            <a:xfrm>
              <a:off x="0" y="436"/>
              <a:ext cx="5760" cy="3537"/>
            </a:xfrm>
            <a:prstGeom prst="rect">
              <a:avLst/>
            </a:prstGeom>
            <a:noFill/>
            <a:ln w="9525">
              <a:noFill/>
              <a:miter lim="800000"/>
              <a:headEnd/>
              <a:tailEnd/>
            </a:ln>
          </p:spPr>
        </p:pic>
        <p:sp>
          <p:nvSpPr>
            <p:cNvPr id="332843" name="AutoShape 43"/>
            <p:cNvSpPr>
              <a:spLocks noChangeArrowheads="1"/>
            </p:cNvSpPr>
            <p:nvPr/>
          </p:nvSpPr>
          <p:spPr bwMode="auto">
            <a:xfrm>
              <a:off x="5084" y="3319"/>
              <a:ext cx="91" cy="81"/>
            </a:xfrm>
            <a:prstGeom prst="star5">
              <a:avLst/>
            </a:prstGeom>
            <a:solidFill>
              <a:srgbClr val="E21702"/>
            </a:solidFill>
            <a:ln w="9525" algn="ctr">
              <a:solidFill>
                <a:schemeClr val="tx1"/>
              </a:solidFill>
              <a:miter lim="800000"/>
              <a:headEnd/>
              <a:tailEnd/>
            </a:ln>
            <a:effectLst/>
          </p:spPr>
          <p:txBody>
            <a:bodyPr wrap="none" anchor="ctr"/>
            <a:lstStyle/>
            <a:p>
              <a:pPr algn="ctr" eaLnBrk="0" hangingPunct="0">
                <a:defRPr/>
              </a:pPr>
              <a:endParaRPr lang="en-AU"/>
            </a:p>
          </p:txBody>
        </p:sp>
        <p:sp>
          <p:nvSpPr>
            <p:cNvPr id="332844" name="AutoShape 44"/>
            <p:cNvSpPr>
              <a:spLocks noChangeArrowheads="1"/>
            </p:cNvSpPr>
            <p:nvPr/>
          </p:nvSpPr>
          <p:spPr bwMode="auto">
            <a:xfrm>
              <a:off x="2971" y="3166"/>
              <a:ext cx="91" cy="81"/>
            </a:xfrm>
            <a:prstGeom prst="star5">
              <a:avLst/>
            </a:prstGeom>
            <a:solidFill>
              <a:srgbClr val="E21702"/>
            </a:solidFill>
            <a:ln w="9525" algn="ctr">
              <a:solidFill>
                <a:schemeClr val="tx1"/>
              </a:solidFill>
              <a:miter lim="800000"/>
              <a:headEnd/>
              <a:tailEnd/>
            </a:ln>
            <a:effectLst/>
          </p:spPr>
          <p:txBody>
            <a:bodyPr wrap="none" anchor="ctr"/>
            <a:lstStyle/>
            <a:p>
              <a:pPr algn="ctr" eaLnBrk="0" hangingPunct="0">
                <a:defRPr/>
              </a:pPr>
              <a:endParaRPr lang="en-AU"/>
            </a:p>
          </p:txBody>
        </p:sp>
        <p:sp>
          <p:nvSpPr>
            <p:cNvPr id="332845" name="AutoShape 45"/>
            <p:cNvSpPr>
              <a:spLocks noChangeArrowheads="1"/>
            </p:cNvSpPr>
            <p:nvPr/>
          </p:nvSpPr>
          <p:spPr bwMode="auto">
            <a:xfrm>
              <a:off x="1274" y="3248"/>
              <a:ext cx="91" cy="81"/>
            </a:xfrm>
            <a:prstGeom prst="star5">
              <a:avLst/>
            </a:prstGeom>
            <a:solidFill>
              <a:srgbClr val="E21702"/>
            </a:solidFill>
            <a:ln w="9525" algn="ctr">
              <a:solidFill>
                <a:schemeClr val="tx1"/>
              </a:solidFill>
              <a:miter lim="800000"/>
              <a:headEnd/>
              <a:tailEnd/>
            </a:ln>
            <a:effectLst/>
          </p:spPr>
          <p:txBody>
            <a:bodyPr wrap="none" anchor="ctr"/>
            <a:lstStyle/>
            <a:p>
              <a:pPr algn="ctr" eaLnBrk="0" hangingPunct="0">
                <a:defRPr/>
              </a:pPr>
              <a:endParaRPr lang="en-AU"/>
            </a:p>
          </p:txBody>
        </p:sp>
        <p:sp>
          <p:nvSpPr>
            <p:cNvPr id="332847" name="AutoShape 47"/>
            <p:cNvSpPr>
              <a:spLocks noChangeArrowheads="1"/>
            </p:cNvSpPr>
            <p:nvPr/>
          </p:nvSpPr>
          <p:spPr bwMode="auto">
            <a:xfrm>
              <a:off x="612" y="1480"/>
              <a:ext cx="91" cy="81"/>
            </a:xfrm>
            <a:prstGeom prst="star5">
              <a:avLst/>
            </a:prstGeom>
            <a:solidFill>
              <a:srgbClr val="E21702"/>
            </a:solidFill>
            <a:ln w="9525" algn="ctr">
              <a:solidFill>
                <a:schemeClr val="tx1"/>
              </a:solidFill>
              <a:miter lim="800000"/>
              <a:headEnd/>
              <a:tailEnd/>
            </a:ln>
            <a:effectLst/>
          </p:spPr>
          <p:txBody>
            <a:bodyPr wrap="none" anchor="ctr"/>
            <a:lstStyle/>
            <a:p>
              <a:pPr algn="ctr" eaLnBrk="0" hangingPunct="0">
                <a:defRPr/>
              </a:pPr>
              <a:endParaRPr lang="en-AU"/>
            </a:p>
          </p:txBody>
        </p:sp>
        <p:sp>
          <p:nvSpPr>
            <p:cNvPr id="29712" name="Rectangle 48"/>
            <p:cNvSpPr>
              <a:spLocks noChangeArrowheads="1"/>
            </p:cNvSpPr>
            <p:nvPr/>
          </p:nvSpPr>
          <p:spPr bwMode="auto">
            <a:xfrm>
              <a:off x="2608" y="1253"/>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3" name="Rectangle 49"/>
            <p:cNvSpPr>
              <a:spLocks noChangeArrowheads="1"/>
            </p:cNvSpPr>
            <p:nvPr/>
          </p:nvSpPr>
          <p:spPr bwMode="auto">
            <a:xfrm>
              <a:off x="2517" y="1107"/>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4" name="Rectangle 50"/>
            <p:cNvSpPr>
              <a:spLocks noChangeArrowheads="1"/>
            </p:cNvSpPr>
            <p:nvPr/>
          </p:nvSpPr>
          <p:spPr bwMode="auto">
            <a:xfrm>
              <a:off x="748" y="1107"/>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5" name="Rectangle 51"/>
            <p:cNvSpPr>
              <a:spLocks noChangeArrowheads="1"/>
            </p:cNvSpPr>
            <p:nvPr/>
          </p:nvSpPr>
          <p:spPr bwMode="auto">
            <a:xfrm>
              <a:off x="703" y="1510"/>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6" name="Rectangle 52"/>
            <p:cNvSpPr>
              <a:spLocks noChangeArrowheads="1"/>
            </p:cNvSpPr>
            <p:nvPr/>
          </p:nvSpPr>
          <p:spPr bwMode="auto">
            <a:xfrm>
              <a:off x="1274" y="3328"/>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7" name="Rectangle 53"/>
            <p:cNvSpPr>
              <a:spLocks noChangeArrowheads="1"/>
            </p:cNvSpPr>
            <p:nvPr/>
          </p:nvSpPr>
          <p:spPr bwMode="auto">
            <a:xfrm>
              <a:off x="2880" y="3166"/>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8" name="Rectangle 54"/>
            <p:cNvSpPr>
              <a:spLocks noChangeArrowheads="1"/>
            </p:cNvSpPr>
            <p:nvPr/>
          </p:nvSpPr>
          <p:spPr bwMode="auto">
            <a:xfrm>
              <a:off x="5057" y="3045"/>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19" name="Oval 55"/>
            <p:cNvSpPr>
              <a:spLocks noChangeArrowheads="1"/>
            </p:cNvSpPr>
            <p:nvPr/>
          </p:nvSpPr>
          <p:spPr bwMode="auto">
            <a:xfrm>
              <a:off x="2381" y="1064"/>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0" name="Oval 56"/>
            <p:cNvSpPr>
              <a:spLocks noChangeArrowheads="1"/>
            </p:cNvSpPr>
            <p:nvPr/>
          </p:nvSpPr>
          <p:spPr bwMode="auto">
            <a:xfrm>
              <a:off x="2789" y="945"/>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1" name="Oval 57"/>
            <p:cNvSpPr>
              <a:spLocks noChangeArrowheads="1"/>
            </p:cNvSpPr>
            <p:nvPr/>
          </p:nvSpPr>
          <p:spPr bwMode="auto">
            <a:xfrm>
              <a:off x="2653" y="905"/>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2" name="Oval 58"/>
            <p:cNvSpPr>
              <a:spLocks noChangeArrowheads="1"/>
            </p:cNvSpPr>
            <p:nvPr/>
          </p:nvSpPr>
          <p:spPr bwMode="auto">
            <a:xfrm>
              <a:off x="884" y="1107"/>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3" name="Oval 59"/>
            <p:cNvSpPr>
              <a:spLocks noChangeArrowheads="1"/>
            </p:cNvSpPr>
            <p:nvPr/>
          </p:nvSpPr>
          <p:spPr bwMode="auto">
            <a:xfrm>
              <a:off x="839" y="1510"/>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4" name="Oval 60"/>
            <p:cNvSpPr>
              <a:spLocks noChangeArrowheads="1"/>
            </p:cNvSpPr>
            <p:nvPr/>
          </p:nvSpPr>
          <p:spPr bwMode="auto">
            <a:xfrm>
              <a:off x="1565" y="2560"/>
              <a:ext cx="91" cy="81"/>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5" name="Oval 61"/>
            <p:cNvSpPr>
              <a:spLocks noChangeArrowheads="1"/>
            </p:cNvSpPr>
            <p:nvPr/>
          </p:nvSpPr>
          <p:spPr bwMode="auto">
            <a:xfrm>
              <a:off x="1274" y="3414"/>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6" name="Oval 62"/>
            <p:cNvSpPr>
              <a:spLocks noChangeArrowheads="1"/>
            </p:cNvSpPr>
            <p:nvPr/>
          </p:nvSpPr>
          <p:spPr bwMode="auto">
            <a:xfrm>
              <a:off x="3061" y="3166"/>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7" name="Oval 63"/>
            <p:cNvSpPr>
              <a:spLocks noChangeArrowheads="1"/>
            </p:cNvSpPr>
            <p:nvPr/>
          </p:nvSpPr>
          <p:spPr bwMode="auto">
            <a:xfrm>
              <a:off x="4921" y="3045"/>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28" name="Rectangle 64"/>
            <p:cNvSpPr>
              <a:spLocks noChangeArrowheads="1"/>
            </p:cNvSpPr>
            <p:nvPr/>
          </p:nvSpPr>
          <p:spPr bwMode="auto">
            <a:xfrm>
              <a:off x="5465" y="3489"/>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29" name="Oval 65"/>
            <p:cNvSpPr>
              <a:spLocks noChangeArrowheads="1"/>
            </p:cNvSpPr>
            <p:nvPr/>
          </p:nvSpPr>
          <p:spPr bwMode="auto">
            <a:xfrm>
              <a:off x="2880" y="1147"/>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0" name="Oval 66"/>
            <p:cNvSpPr>
              <a:spLocks noChangeArrowheads="1"/>
            </p:cNvSpPr>
            <p:nvPr/>
          </p:nvSpPr>
          <p:spPr bwMode="auto">
            <a:xfrm>
              <a:off x="5239" y="2561"/>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1" name="Oval 67"/>
            <p:cNvSpPr>
              <a:spLocks noChangeArrowheads="1"/>
            </p:cNvSpPr>
            <p:nvPr/>
          </p:nvSpPr>
          <p:spPr bwMode="auto">
            <a:xfrm>
              <a:off x="4694" y="2439"/>
              <a:ext cx="91" cy="81"/>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2" name="Oval 68"/>
            <p:cNvSpPr>
              <a:spLocks noChangeArrowheads="1"/>
            </p:cNvSpPr>
            <p:nvPr/>
          </p:nvSpPr>
          <p:spPr bwMode="auto">
            <a:xfrm>
              <a:off x="4967" y="1510"/>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3" name="Oval 69"/>
            <p:cNvSpPr>
              <a:spLocks noChangeArrowheads="1"/>
            </p:cNvSpPr>
            <p:nvPr/>
          </p:nvSpPr>
          <p:spPr bwMode="auto">
            <a:xfrm>
              <a:off x="2835" y="2478"/>
              <a:ext cx="91" cy="81"/>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4" name="Oval 70"/>
            <p:cNvSpPr>
              <a:spLocks noChangeArrowheads="1"/>
            </p:cNvSpPr>
            <p:nvPr/>
          </p:nvSpPr>
          <p:spPr bwMode="auto">
            <a:xfrm>
              <a:off x="2925" y="935"/>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5" name="Oval 71"/>
            <p:cNvSpPr>
              <a:spLocks noChangeArrowheads="1"/>
            </p:cNvSpPr>
            <p:nvPr/>
          </p:nvSpPr>
          <p:spPr bwMode="auto">
            <a:xfrm>
              <a:off x="2517" y="1026"/>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6" name="Oval 72"/>
            <p:cNvSpPr>
              <a:spLocks noChangeArrowheads="1"/>
            </p:cNvSpPr>
            <p:nvPr/>
          </p:nvSpPr>
          <p:spPr bwMode="auto">
            <a:xfrm>
              <a:off x="612" y="1797"/>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7" name="Oval 73"/>
            <p:cNvSpPr>
              <a:spLocks noChangeArrowheads="1"/>
            </p:cNvSpPr>
            <p:nvPr/>
          </p:nvSpPr>
          <p:spPr bwMode="auto">
            <a:xfrm>
              <a:off x="2608" y="2115"/>
              <a:ext cx="91" cy="81"/>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8" name="Oval 74"/>
            <p:cNvSpPr>
              <a:spLocks noChangeArrowheads="1"/>
            </p:cNvSpPr>
            <p:nvPr/>
          </p:nvSpPr>
          <p:spPr bwMode="auto">
            <a:xfrm>
              <a:off x="4422" y="1933"/>
              <a:ext cx="91" cy="81"/>
            </a:xfrm>
            <a:prstGeom prst="ellipse">
              <a:avLst/>
            </a:prstGeom>
            <a:solidFill>
              <a:srgbClr val="800080"/>
            </a:solidFill>
            <a:ln w="25400" algn="ctr">
              <a:noFill/>
              <a:round/>
              <a:headEnd/>
              <a:tailEnd/>
            </a:ln>
          </p:spPr>
          <p:txBody>
            <a:bodyPr wrap="none" anchor="ctr"/>
            <a:lstStyle/>
            <a:p>
              <a:pPr algn="ctr" eaLnBrk="0" hangingPunct="0"/>
              <a:endParaRPr lang="en-US"/>
            </a:p>
          </p:txBody>
        </p:sp>
        <p:sp>
          <p:nvSpPr>
            <p:cNvPr id="29739" name="Rectangle 75"/>
            <p:cNvSpPr>
              <a:spLocks noChangeArrowheads="1"/>
            </p:cNvSpPr>
            <p:nvPr/>
          </p:nvSpPr>
          <p:spPr bwMode="auto">
            <a:xfrm>
              <a:off x="2517" y="2069"/>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grpSp>
      <p:grpSp>
        <p:nvGrpSpPr>
          <p:cNvPr id="29701" name="Group 76"/>
          <p:cNvGrpSpPr>
            <a:grpSpLocks/>
          </p:cNvGrpSpPr>
          <p:nvPr/>
        </p:nvGrpSpPr>
        <p:grpSpPr bwMode="auto">
          <a:xfrm>
            <a:off x="4643438" y="5516563"/>
            <a:ext cx="2592387" cy="692150"/>
            <a:chOff x="2925" y="3497"/>
            <a:chExt cx="1633" cy="436"/>
          </a:xfrm>
        </p:grpSpPr>
        <p:sp>
          <p:nvSpPr>
            <p:cNvPr id="29703" name="Text Box 77"/>
            <p:cNvSpPr txBox="1">
              <a:spLocks noChangeArrowheads="1"/>
            </p:cNvSpPr>
            <p:nvPr/>
          </p:nvSpPr>
          <p:spPr bwMode="auto">
            <a:xfrm>
              <a:off x="2925" y="3497"/>
              <a:ext cx="1633" cy="436"/>
            </a:xfrm>
            <a:prstGeom prst="rect">
              <a:avLst/>
            </a:prstGeom>
            <a:noFill/>
            <a:ln w="9525" algn="ctr">
              <a:solidFill>
                <a:schemeClr val="bg2"/>
              </a:solidFill>
              <a:miter lim="800000"/>
              <a:headEnd/>
              <a:tailEnd/>
            </a:ln>
          </p:spPr>
          <p:txBody>
            <a:bodyPr lIns="378000" tIns="36000" rIns="36000" bIns="36000">
              <a:spAutoFit/>
            </a:bodyPr>
            <a:lstStyle/>
            <a:p>
              <a:pPr eaLnBrk="0" hangingPunct="0">
                <a:spcBef>
                  <a:spcPct val="50000"/>
                </a:spcBef>
              </a:pPr>
              <a:r>
                <a:rPr lang="en-AU" sz="1000"/>
                <a:t>AMIRA Offices</a:t>
              </a:r>
            </a:p>
            <a:p>
              <a:pPr eaLnBrk="0" hangingPunct="0">
                <a:spcBef>
                  <a:spcPct val="50000"/>
                </a:spcBef>
              </a:pPr>
              <a:r>
                <a:rPr lang="en-AU" sz="1000"/>
                <a:t>Countries with Research Providers</a:t>
              </a:r>
            </a:p>
            <a:p>
              <a:pPr eaLnBrk="0" hangingPunct="0">
                <a:spcBef>
                  <a:spcPct val="50000"/>
                </a:spcBef>
              </a:pPr>
              <a:r>
                <a:rPr lang="en-AU" sz="1000"/>
                <a:t>Countries with Sponsors/Members</a:t>
              </a:r>
            </a:p>
          </p:txBody>
        </p:sp>
        <p:sp>
          <p:nvSpPr>
            <p:cNvPr id="332878" name="AutoShape 78"/>
            <p:cNvSpPr>
              <a:spLocks noChangeArrowheads="1"/>
            </p:cNvSpPr>
            <p:nvPr/>
          </p:nvSpPr>
          <p:spPr bwMode="auto">
            <a:xfrm>
              <a:off x="3016" y="3538"/>
              <a:ext cx="91" cy="81"/>
            </a:xfrm>
            <a:prstGeom prst="star5">
              <a:avLst/>
            </a:prstGeom>
            <a:solidFill>
              <a:srgbClr val="E21702"/>
            </a:solidFill>
            <a:ln w="9525" algn="ctr">
              <a:solidFill>
                <a:schemeClr val="bg1"/>
              </a:solidFill>
              <a:miter lim="800000"/>
              <a:headEnd/>
              <a:tailEnd/>
            </a:ln>
            <a:effectLst/>
          </p:spPr>
          <p:txBody>
            <a:bodyPr wrap="none" anchor="ctr"/>
            <a:lstStyle/>
            <a:p>
              <a:pPr algn="ctr" eaLnBrk="0" hangingPunct="0">
                <a:defRPr/>
              </a:pPr>
              <a:endParaRPr lang="en-AU"/>
            </a:p>
          </p:txBody>
        </p:sp>
        <p:sp>
          <p:nvSpPr>
            <p:cNvPr id="29705" name="Rectangle 79"/>
            <p:cNvSpPr>
              <a:spLocks noChangeArrowheads="1"/>
            </p:cNvSpPr>
            <p:nvPr/>
          </p:nvSpPr>
          <p:spPr bwMode="auto">
            <a:xfrm>
              <a:off x="3013" y="3690"/>
              <a:ext cx="91" cy="81"/>
            </a:xfrm>
            <a:prstGeom prst="rect">
              <a:avLst/>
            </a:prstGeom>
            <a:solidFill>
              <a:srgbClr val="339966"/>
            </a:solidFill>
            <a:ln w="25400" algn="ctr">
              <a:noFill/>
              <a:miter lim="800000"/>
              <a:headEnd/>
              <a:tailEnd/>
            </a:ln>
          </p:spPr>
          <p:txBody>
            <a:bodyPr wrap="none" anchor="ctr"/>
            <a:lstStyle/>
            <a:p>
              <a:pPr algn="ctr" eaLnBrk="0" hangingPunct="0"/>
              <a:endParaRPr lang="en-US"/>
            </a:p>
          </p:txBody>
        </p:sp>
        <p:sp>
          <p:nvSpPr>
            <p:cNvPr id="29706" name="Oval 80"/>
            <p:cNvSpPr>
              <a:spLocks noChangeArrowheads="1"/>
            </p:cNvSpPr>
            <p:nvPr/>
          </p:nvSpPr>
          <p:spPr bwMode="auto">
            <a:xfrm>
              <a:off x="3016" y="3810"/>
              <a:ext cx="91" cy="80"/>
            </a:xfrm>
            <a:prstGeom prst="ellipse">
              <a:avLst/>
            </a:prstGeom>
            <a:solidFill>
              <a:srgbClr val="800080"/>
            </a:solidFill>
            <a:ln w="25400" algn="ctr">
              <a:noFill/>
              <a:round/>
              <a:headEnd/>
              <a:tailEnd/>
            </a:ln>
          </p:spPr>
          <p:txBody>
            <a:bodyPr wrap="none" anchor="ctr"/>
            <a:lstStyle/>
            <a:p>
              <a:pPr algn="ctr" eaLnBrk="0" hangingPunct="0"/>
              <a:endParaRPr lang="en-US"/>
            </a:p>
          </p:txBody>
        </p:sp>
      </p:grpSp>
      <p:sp>
        <p:nvSpPr>
          <p:cNvPr id="29702" name="TextBox 4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25</a:t>
            </a:r>
            <a:endParaRPr lang="en-AU" sz="120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4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26</a:t>
            </a:r>
            <a:endParaRPr lang="en-AU" sz="1200"/>
          </a:p>
        </p:txBody>
      </p:sp>
      <p:sp>
        <p:nvSpPr>
          <p:cNvPr id="60" name="Rectangle 4"/>
          <p:cNvSpPr>
            <a:spLocks noGrp="1" noChangeArrowheads="1"/>
          </p:cNvSpPr>
          <p:nvPr>
            <p:ph type="title"/>
          </p:nvPr>
        </p:nvSpPr>
        <p:spPr>
          <a:xfrm>
            <a:off x="685800" y="61913"/>
            <a:ext cx="7772400" cy="642937"/>
          </a:xfrm>
        </p:spPr>
        <p:txBody>
          <a:bodyPr/>
          <a:lstStyle/>
          <a:p>
            <a:pPr>
              <a:defRPr/>
            </a:pPr>
            <a:r>
              <a:rPr lang="en-AU" sz="3200" kern="1200" dirty="0" err="1" smtClean="0"/>
              <a:t>AMIRA’s</a:t>
            </a:r>
            <a:r>
              <a:rPr lang="en-AU" sz="3200" kern="1200" dirty="0" smtClean="0"/>
              <a:t> Challenges</a:t>
            </a:r>
          </a:p>
        </p:txBody>
      </p:sp>
      <p:sp>
        <p:nvSpPr>
          <p:cNvPr id="4" name="Rectangle 3"/>
          <p:cNvSpPr/>
          <p:nvPr/>
        </p:nvSpPr>
        <p:spPr>
          <a:xfrm>
            <a:off x="222250" y="1597025"/>
            <a:ext cx="8921750" cy="4938713"/>
          </a:xfrm>
          <a:prstGeom prst="rect">
            <a:avLst/>
          </a:prstGeom>
        </p:spPr>
        <p:txBody>
          <a:bodyPr>
            <a:spAutoFit/>
          </a:bodyPr>
          <a:lstStyle/>
          <a:p>
            <a:pPr marL="342900" indent="-342900">
              <a:spcBef>
                <a:spcPts val="1200"/>
              </a:spcBef>
              <a:spcAft>
                <a:spcPts val="1200"/>
              </a:spcAft>
              <a:buClr>
                <a:srgbClr val="00B0F0"/>
              </a:buClr>
              <a:buSzPct val="85000"/>
              <a:buFont typeface="Wingdings" pitchFamily="2" charset="2"/>
              <a:buChar char="Ø"/>
              <a:defRPr/>
            </a:pPr>
            <a:r>
              <a:rPr lang="en-US" sz="2400" b="0" kern="0" dirty="0"/>
              <a:t>Operating a global organisation effectively and sustainably, including in non-English speaking markets</a:t>
            </a:r>
          </a:p>
          <a:p>
            <a:pPr marL="342900" indent="-342900">
              <a:spcBef>
                <a:spcPts val="1200"/>
              </a:spcBef>
              <a:spcAft>
                <a:spcPts val="1200"/>
              </a:spcAft>
              <a:buClr>
                <a:srgbClr val="00B0F0"/>
              </a:buClr>
              <a:buSzPct val="85000"/>
              <a:buFont typeface="Wingdings" pitchFamily="2" charset="2"/>
              <a:buChar char="Ø"/>
              <a:defRPr/>
            </a:pPr>
            <a:r>
              <a:rPr lang="en-US" sz="2400" b="0" kern="0" dirty="0"/>
              <a:t>Operating sustainably across the minerals value chain: balanced portfolio</a:t>
            </a:r>
            <a:endParaRPr lang="en-AU" sz="2400" b="0" kern="0" dirty="0"/>
          </a:p>
          <a:p>
            <a:pPr marL="342900" indent="-342900">
              <a:spcBef>
                <a:spcPts val="1200"/>
              </a:spcBef>
              <a:spcAft>
                <a:spcPts val="1200"/>
              </a:spcAft>
              <a:buClr>
                <a:srgbClr val="00B0F0"/>
              </a:buClr>
              <a:buSzPct val="85000"/>
              <a:buFont typeface="Wingdings" pitchFamily="2" charset="2"/>
              <a:buChar char="Ø"/>
              <a:defRPr/>
            </a:pPr>
            <a:r>
              <a:rPr lang="en-US" sz="2400" b="0" kern="0" dirty="0"/>
              <a:t>Identifying ideas that address industry business needs (pre-competitive, global &amp; local), with fast kill rates for non–compliant ideas</a:t>
            </a:r>
          </a:p>
          <a:p>
            <a:pPr marL="342900" indent="-342900">
              <a:spcBef>
                <a:spcPts val="1200"/>
              </a:spcBef>
              <a:spcAft>
                <a:spcPts val="1200"/>
              </a:spcAft>
              <a:buClr>
                <a:srgbClr val="00B0F0"/>
              </a:buClr>
              <a:buSzPct val="85000"/>
              <a:buFont typeface="Wingdings" pitchFamily="2" charset="2"/>
              <a:buChar char="Ø"/>
              <a:defRPr/>
            </a:pPr>
            <a:r>
              <a:rPr lang="en-US" sz="2400" b="0" kern="0" dirty="0"/>
              <a:t>Developing and overseeing complex multi-disciplinary, multi-institutional projects </a:t>
            </a:r>
          </a:p>
          <a:p>
            <a:pPr marL="342900" lvl="1" indent="-342900">
              <a:spcBef>
                <a:spcPts val="600"/>
              </a:spcBef>
              <a:spcAft>
                <a:spcPts val="600"/>
              </a:spcAft>
              <a:buClr>
                <a:srgbClr val="00B0F0"/>
              </a:buClr>
              <a:buSzPct val="85000"/>
              <a:buFont typeface="Wingdings" pitchFamily="2" charset="2"/>
              <a:buChar char="Ø"/>
              <a:defRPr/>
            </a:pPr>
            <a:endParaRPr lang="en-AU" sz="2400" b="0" kern="0" dirty="0">
              <a:solidFill>
                <a:schemeClr val="folHlink"/>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4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27</a:t>
            </a:r>
            <a:endParaRPr lang="en-AU" sz="1200"/>
          </a:p>
        </p:txBody>
      </p:sp>
      <p:sp>
        <p:nvSpPr>
          <p:cNvPr id="60" name="Rectangle 4"/>
          <p:cNvSpPr>
            <a:spLocks noGrp="1" noChangeArrowheads="1"/>
          </p:cNvSpPr>
          <p:nvPr>
            <p:ph type="title"/>
          </p:nvPr>
        </p:nvSpPr>
        <p:spPr>
          <a:xfrm>
            <a:off x="685800" y="61913"/>
            <a:ext cx="7772400" cy="642937"/>
          </a:xfrm>
        </p:spPr>
        <p:txBody>
          <a:bodyPr/>
          <a:lstStyle/>
          <a:p>
            <a:pPr>
              <a:defRPr/>
            </a:pPr>
            <a:r>
              <a:rPr lang="en-AU" sz="3200" kern="1200" dirty="0" err="1" smtClean="0"/>
              <a:t>AMIRA’s</a:t>
            </a:r>
            <a:r>
              <a:rPr lang="en-AU" sz="3200" kern="1200" dirty="0" smtClean="0"/>
              <a:t> Challenges</a:t>
            </a:r>
          </a:p>
        </p:txBody>
      </p:sp>
      <p:sp>
        <p:nvSpPr>
          <p:cNvPr id="4" name="Rectangle 3"/>
          <p:cNvSpPr>
            <a:spLocks noChangeArrowheads="1"/>
          </p:cNvSpPr>
          <p:nvPr/>
        </p:nvSpPr>
        <p:spPr bwMode="auto">
          <a:xfrm>
            <a:off x="222250" y="1590675"/>
            <a:ext cx="8921750" cy="3927475"/>
          </a:xfrm>
          <a:prstGeom prst="rect">
            <a:avLst/>
          </a:prstGeom>
          <a:noFill/>
          <a:ln w="9525">
            <a:noFill/>
            <a:miter lim="800000"/>
            <a:headEnd/>
            <a:tailEnd/>
          </a:ln>
        </p:spPr>
        <p:txBody>
          <a:bodyPr>
            <a:spAutoFit/>
          </a:bodyPr>
          <a:lstStyle/>
          <a:p>
            <a:pPr marL="342900" lvl="1" indent="-342900">
              <a:spcBef>
                <a:spcPts val="1200"/>
              </a:spcBef>
              <a:spcAft>
                <a:spcPts val="1200"/>
              </a:spcAft>
              <a:buClr>
                <a:srgbClr val="00B0F0"/>
              </a:buClr>
              <a:buSzPct val="85000"/>
              <a:buFont typeface="Wingdings" pitchFamily="2" charset="2"/>
              <a:buChar char="Ø"/>
            </a:pPr>
            <a:r>
              <a:rPr lang="en-US" sz="2400" b="0"/>
              <a:t>Delivering to expectations in a distributed world: technology transfer  &amp; communications</a:t>
            </a:r>
          </a:p>
          <a:p>
            <a:pPr marL="342900" lvl="1" indent="-342900">
              <a:spcBef>
                <a:spcPts val="1200"/>
              </a:spcBef>
              <a:spcAft>
                <a:spcPts val="1200"/>
              </a:spcAft>
              <a:buClr>
                <a:srgbClr val="00B0F0"/>
              </a:buClr>
              <a:buSzPct val="85000"/>
              <a:buFont typeface="Wingdings" pitchFamily="2" charset="2"/>
              <a:buChar char="Ø"/>
            </a:pPr>
            <a:r>
              <a:rPr lang="en-US" sz="2400" b="0"/>
              <a:t>Improving strategic dialogue with senior personnel in companies and research institutions</a:t>
            </a:r>
          </a:p>
          <a:p>
            <a:pPr marL="342900" lvl="1" indent="-342900">
              <a:spcBef>
                <a:spcPts val="1200"/>
              </a:spcBef>
              <a:spcAft>
                <a:spcPts val="1200"/>
              </a:spcAft>
              <a:buClr>
                <a:srgbClr val="00B0F0"/>
              </a:buClr>
              <a:buSzPct val="85000"/>
              <a:buFont typeface="Wingdings" pitchFamily="2" charset="2"/>
              <a:buChar char="Ø"/>
            </a:pPr>
            <a:r>
              <a:rPr lang="en-US" sz="2400" b="0"/>
              <a:t>Considering alternative business models: do some markets require a different approach?</a:t>
            </a:r>
          </a:p>
          <a:p>
            <a:pPr marL="342900" lvl="1" indent="-342900">
              <a:spcBef>
                <a:spcPts val="1200"/>
              </a:spcBef>
              <a:spcAft>
                <a:spcPts val="1200"/>
              </a:spcAft>
              <a:buClr>
                <a:srgbClr val="00B0F0"/>
              </a:buClr>
              <a:buSzPct val="85000"/>
              <a:buFont typeface="Wingdings" pitchFamily="2" charset="2"/>
              <a:buChar char="Ø"/>
            </a:pPr>
            <a:r>
              <a:rPr lang="en-US" sz="2400" b="0"/>
              <a:t>Develop common understanding of strategy, processes and protocols across all staff</a:t>
            </a:r>
            <a:endParaRPr lang="en-AU" sz="2400" b="0">
              <a:solidFill>
                <a:schemeClr val="folHlink"/>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27</a:t>
            </a:r>
            <a:endParaRPr lang="en-AU" sz="1200"/>
          </a:p>
        </p:txBody>
      </p:sp>
      <p:sp>
        <p:nvSpPr>
          <p:cNvPr id="32771" name="TextBox 4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18</a:t>
            </a:r>
            <a:endParaRPr lang="en-AU" sz="1200"/>
          </a:p>
        </p:txBody>
      </p:sp>
      <p:sp>
        <p:nvSpPr>
          <p:cNvPr id="4" name="Rectangle 4"/>
          <p:cNvSpPr>
            <a:spLocks noGrp="1" noChangeArrowheads="1"/>
          </p:cNvSpPr>
          <p:nvPr>
            <p:ph type="title"/>
          </p:nvPr>
        </p:nvSpPr>
        <p:spPr>
          <a:xfrm>
            <a:off x="685800" y="61913"/>
            <a:ext cx="7772400" cy="642937"/>
          </a:xfrm>
        </p:spPr>
        <p:txBody>
          <a:bodyPr/>
          <a:lstStyle/>
          <a:p>
            <a:pPr>
              <a:defRPr/>
            </a:pPr>
            <a:r>
              <a:rPr lang="en-AU" sz="3200" kern="1200" dirty="0" err="1" smtClean="0"/>
              <a:t>AMIRA’s</a:t>
            </a:r>
            <a:r>
              <a:rPr lang="en-AU" sz="3200" kern="1200" dirty="0" smtClean="0"/>
              <a:t> Future</a:t>
            </a:r>
          </a:p>
        </p:txBody>
      </p:sp>
      <p:sp>
        <p:nvSpPr>
          <p:cNvPr id="5" name="Rectangle 4"/>
          <p:cNvSpPr/>
          <p:nvPr/>
        </p:nvSpPr>
        <p:spPr>
          <a:xfrm>
            <a:off x="222250" y="946150"/>
            <a:ext cx="8493125" cy="4848225"/>
          </a:xfrm>
          <a:prstGeom prst="rect">
            <a:avLst/>
          </a:prstGeom>
        </p:spPr>
        <p:txBody>
          <a:bodyPr>
            <a:spAutoFit/>
          </a:bodyPr>
          <a:lstStyle/>
          <a:p>
            <a:pPr marL="342900" indent="-342900">
              <a:spcBef>
                <a:spcPts val="1800"/>
              </a:spcBef>
              <a:spcAft>
                <a:spcPts val="0"/>
              </a:spcAft>
              <a:buClr>
                <a:srgbClr val="00B0F0"/>
              </a:buClr>
              <a:buSzPct val="85000"/>
              <a:buFont typeface="Wingdings" pitchFamily="2" charset="2"/>
              <a:buChar char="Ø"/>
              <a:defRPr/>
            </a:pPr>
            <a:r>
              <a:rPr lang="en-AU" sz="1900" u="sng" kern="0" dirty="0"/>
              <a:t>Building Relationships </a:t>
            </a:r>
          </a:p>
          <a:p>
            <a:pPr marL="800100" lvl="1" indent="-342900">
              <a:spcBef>
                <a:spcPts val="1200"/>
              </a:spcBef>
              <a:spcAft>
                <a:spcPts val="0"/>
              </a:spcAft>
              <a:buClr>
                <a:srgbClr val="00B0F0"/>
              </a:buClr>
              <a:buSzPct val="85000"/>
              <a:buFont typeface="Wingdings" pitchFamily="2" charset="2"/>
              <a:buChar char="§"/>
              <a:defRPr/>
            </a:pPr>
            <a:r>
              <a:rPr lang="en-AU" sz="1900" b="0" kern="0" dirty="0"/>
              <a:t>Nurturing and developing the global resources industry network for our members and the research community.</a:t>
            </a:r>
            <a:r>
              <a:rPr lang="en-US" sz="1900" b="0" kern="0" dirty="0"/>
              <a:t> </a:t>
            </a:r>
          </a:p>
          <a:p>
            <a:pPr marL="800100" lvl="1" indent="-342900">
              <a:spcBef>
                <a:spcPts val="1200"/>
              </a:spcBef>
              <a:spcAft>
                <a:spcPts val="0"/>
              </a:spcAft>
              <a:buClr>
                <a:srgbClr val="00B0F0"/>
              </a:buClr>
              <a:buSzPct val="85000"/>
              <a:buFont typeface="Wingdings" pitchFamily="2" charset="2"/>
              <a:buChar char="§"/>
              <a:defRPr/>
            </a:pPr>
            <a:r>
              <a:rPr lang="en-US" sz="1900" b="0" kern="0" dirty="0"/>
              <a:t>Continue to work with world leading researchers in Australia </a:t>
            </a:r>
          </a:p>
          <a:p>
            <a:pPr marL="800100" lvl="1" indent="-342900">
              <a:spcBef>
                <a:spcPts val="1200"/>
              </a:spcBef>
              <a:spcAft>
                <a:spcPts val="0"/>
              </a:spcAft>
              <a:buClr>
                <a:srgbClr val="00B0F0"/>
              </a:buClr>
              <a:buSzPct val="85000"/>
              <a:buFont typeface="Wingdings" pitchFamily="2" charset="2"/>
              <a:buChar char="§"/>
              <a:defRPr/>
            </a:pPr>
            <a:r>
              <a:rPr lang="en-US" sz="1900" b="0" kern="0" dirty="0"/>
              <a:t>Well positioned to work with the best researchers around the world</a:t>
            </a:r>
          </a:p>
          <a:p>
            <a:pPr marL="800100" lvl="1" indent="-342900">
              <a:spcBef>
                <a:spcPts val="1200"/>
              </a:spcBef>
              <a:spcAft>
                <a:spcPts val="0"/>
              </a:spcAft>
              <a:buClr>
                <a:srgbClr val="00B0F0"/>
              </a:buClr>
              <a:buSzPct val="85000"/>
              <a:buFont typeface="Wingdings" pitchFamily="2" charset="2"/>
              <a:buChar char="§"/>
              <a:defRPr/>
            </a:pPr>
            <a:r>
              <a:rPr lang="en-US" sz="1900" b="0" kern="0" dirty="0"/>
              <a:t>Assist local capacity building in new markets through development of international partnerships with the best of the local researchers  </a:t>
            </a:r>
          </a:p>
          <a:p>
            <a:pPr marL="342900" indent="-342900">
              <a:spcBef>
                <a:spcPts val="1800"/>
              </a:spcBef>
              <a:spcAft>
                <a:spcPts val="0"/>
              </a:spcAft>
              <a:buClr>
                <a:srgbClr val="00B0F0"/>
              </a:buClr>
              <a:buSzPct val="85000"/>
              <a:buFont typeface="Wingdings" pitchFamily="2" charset="2"/>
              <a:buChar char="Ø"/>
              <a:defRPr/>
            </a:pPr>
            <a:r>
              <a:rPr lang="en-AU" sz="1900" u="sng" kern="0" dirty="0"/>
              <a:t>Delivering Value </a:t>
            </a:r>
          </a:p>
          <a:p>
            <a:pPr marL="800100" lvl="1" indent="-342900">
              <a:spcBef>
                <a:spcPts val="1200"/>
              </a:spcBef>
              <a:spcAft>
                <a:spcPts val="0"/>
              </a:spcAft>
              <a:buClr>
                <a:srgbClr val="00B0F0"/>
              </a:buClr>
              <a:buSzPct val="85000"/>
              <a:buFont typeface="Wingdings" pitchFamily="2" charset="2"/>
              <a:buChar char="§"/>
              <a:defRPr/>
            </a:pPr>
            <a:r>
              <a:rPr lang="en-AU" sz="1900" b="0" kern="0" dirty="0"/>
              <a:t>Maximise the benefit of our services to all our stakeholders.</a:t>
            </a:r>
          </a:p>
          <a:p>
            <a:pPr marL="342900" indent="-342900">
              <a:spcBef>
                <a:spcPts val="1800"/>
              </a:spcBef>
              <a:spcAft>
                <a:spcPts val="0"/>
              </a:spcAft>
              <a:buClr>
                <a:srgbClr val="00B0F0"/>
              </a:buClr>
              <a:buSzPct val="85000"/>
              <a:buFont typeface="Wingdings" pitchFamily="2" charset="2"/>
              <a:buChar char="Ø"/>
              <a:defRPr/>
            </a:pPr>
            <a:r>
              <a:rPr lang="en-AU" sz="1900" u="sng" kern="0" dirty="0"/>
              <a:t>Success through People </a:t>
            </a:r>
          </a:p>
          <a:p>
            <a:pPr marL="800100" lvl="1" indent="-342900">
              <a:spcBef>
                <a:spcPts val="1200"/>
              </a:spcBef>
              <a:spcAft>
                <a:spcPts val="0"/>
              </a:spcAft>
              <a:buClr>
                <a:srgbClr val="00B0F0"/>
              </a:buClr>
              <a:buSzPct val="85000"/>
              <a:buFont typeface="Wingdings" pitchFamily="2" charset="2"/>
              <a:buChar char="§"/>
              <a:defRPr/>
            </a:pPr>
            <a:r>
              <a:rPr lang="en-AU" sz="1900" b="0" kern="0" dirty="0"/>
              <a:t>Ensuring attraction and retention of energetic talented people.</a:t>
            </a:r>
            <a:endParaRPr lang="en-US" sz="1800" b="0" kern="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401638" y="881063"/>
            <a:ext cx="8358187" cy="5140325"/>
          </a:xfrm>
          <a:prstGeom prst="rect">
            <a:avLst/>
          </a:prstGeom>
          <a:noFill/>
          <a:ln w="25400" cap="flat" cmpd="sng" algn="ctr">
            <a:noFill/>
            <a:prstDash val="solid"/>
            <a:miter lim="800000"/>
            <a:headEnd/>
            <a:tailEnd/>
          </a:ln>
          <a:effectLst/>
        </p:spPr>
        <p:txBody>
          <a:bodyPr anchor="ctr">
            <a:spAutoFit/>
          </a:bodyPr>
          <a:lstStyle/>
          <a:p>
            <a:pPr marL="342900" indent="-342900" eaLnBrk="0" hangingPunct="0">
              <a:spcBef>
                <a:spcPts val="1200"/>
              </a:spcBef>
              <a:spcAft>
                <a:spcPts val="0"/>
              </a:spcAft>
              <a:buClr>
                <a:schemeClr val="accent1"/>
              </a:buClr>
              <a:buSzPct val="70000"/>
              <a:buFont typeface="Wingdings" pitchFamily="2" charset="2"/>
              <a:buChar char="n"/>
              <a:tabLst>
                <a:tab pos="355600" algn="l"/>
              </a:tabLst>
              <a:defRPr/>
            </a:pPr>
            <a:r>
              <a:rPr lang="en-US" sz="2400" b="0" kern="0" dirty="0">
                <a:latin typeface="Calibri" pitchFamily="34" charset="0"/>
              </a:rPr>
              <a:t>The AMIRA model of syndicated collaborative R&amp;D  has successfully operated for 50 years</a:t>
            </a:r>
          </a:p>
          <a:p>
            <a:pPr marL="342900" indent="-342900" eaLnBrk="0" hangingPunct="0">
              <a:spcBef>
                <a:spcPts val="1200"/>
              </a:spcBef>
              <a:spcAft>
                <a:spcPts val="0"/>
              </a:spcAft>
              <a:buClr>
                <a:schemeClr val="accent1"/>
              </a:buClr>
              <a:buSzPct val="70000"/>
              <a:buFont typeface="Wingdings" pitchFamily="2" charset="2"/>
              <a:buChar char="n"/>
              <a:tabLst>
                <a:tab pos="355600" algn="l"/>
              </a:tabLst>
              <a:defRPr/>
            </a:pPr>
            <a:r>
              <a:rPr lang="en-US" sz="2400" b="0" kern="0" dirty="0">
                <a:latin typeface="Calibri" pitchFamily="34" charset="0"/>
              </a:rPr>
              <a:t>AMIRA has had a major influence in the development of a culture of collaboration in the Australian minerals industry</a:t>
            </a:r>
          </a:p>
          <a:p>
            <a:pPr marL="342900" indent="-342900" eaLnBrk="0" hangingPunct="0">
              <a:spcBef>
                <a:spcPts val="1200"/>
              </a:spcBef>
              <a:spcAft>
                <a:spcPts val="0"/>
              </a:spcAft>
              <a:buClr>
                <a:schemeClr val="accent1"/>
              </a:buClr>
              <a:buSzPct val="70000"/>
              <a:buFont typeface="Wingdings" pitchFamily="2" charset="2"/>
              <a:buChar char="n"/>
              <a:tabLst>
                <a:tab pos="355600" algn="l"/>
              </a:tabLst>
              <a:defRPr/>
            </a:pPr>
            <a:r>
              <a:rPr lang="en-US" sz="2400" b="0" kern="0" dirty="0">
                <a:latin typeface="Calibri" pitchFamily="34" charset="0"/>
              </a:rPr>
              <a:t>AMIRA has developed over 1000 projects over the years and many have led to innovative technologies that have become standard operating practice with major financial impact</a:t>
            </a:r>
          </a:p>
          <a:p>
            <a:pPr marL="342900" indent="-342900" eaLnBrk="0" hangingPunct="0">
              <a:spcBef>
                <a:spcPts val="1200"/>
              </a:spcBef>
              <a:spcAft>
                <a:spcPts val="0"/>
              </a:spcAft>
              <a:buClr>
                <a:schemeClr val="accent1"/>
              </a:buClr>
              <a:buSzPct val="70000"/>
              <a:buFont typeface="Wingdings" pitchFamily="2" charset="2"/>
              <a:buChar char="n"/>
              <a:tabLst>
                <a:tab pos="355600" algn="l"/>
              </a:tabLst>
              <a:defRPr/>
            </a:pPr>
            <a:r>
              <a:rPr lang="en-US" sz="2400" b="0" kern="0" dirty="0">
                <a:latin typeface="Calibri" pitchFamily="34" charset="0"/>
              </a:rPr>
              <a:t>Over recent times the AMIRA International model has been increasingly applied at the global level with the opening up offices in four continents and development of new projects and new research partnerships</a:t>
            </a:r>
            <a:endParaRPr lang="en-AU" sz="2400" b="0" kern="0" dirty="0">
              <a:latin typeface="Calibri" pitchFamily="34" charset="0"/>
            </a:endParaRPr>
          </a:p>
          <a:p>
            <a:pPr marL="342900" indent="-342900" eaLnBrk="0" hangingPunct="0">
              <a:spcBef>
                <a:spcPts val="1200"/>
              </a:spcBef>
              <a:spcAft>
                <a:spcPts val="0"/>
              </a:spcAft>
              <a:buClr>
                <a:schemeClr val="accent1"/>
              </a:buClr>
              <a:buSzPct val="70000"/>
              <a:buFont typeface="Wingdings" pitchFamily="2" charset="2"/>
              <a:buChar char="n"/>
              <a:tabLst>
                <a:tab pos="355600" algn="l"/>
              </a:tabLst>
              <a:defRPr/>
            </a:pPr>
            <a:endParaRPr lang="en-AU" sz="2400" b="0" kern="0" dirty="0">
              <a:latin typeface="Calibri" pitchFamily="34" charset="0"/>
            </a:endParaRPr>
          </a:p>
        </p:txBody>
      </p:sp>
      <p:sp>
        <p:nvSpPr>
          <p:cNvPr id="3" name="Rectangle 4"/>
          <p:cNvSpPr>
            <a:spLocks noGrp="1" noChangeArrowheads="1"/>
          </p:cNvSpPr>
          <p:nvPr>
            <p:ph type="title"/>
          </p:nvPr>
        </p:nvSpPr>
        <p:spPr>
          <a:xfrm>
            <a:off x="685800" y="61913"/>
            <a:ext cx="7772400" cy="642937"/>
          </a:xfrm>
        </p:spPr>
        <p:txBody>
          <a:bodyPr/>
          <a:lstStyle/>
          <a:p>
            <a:pPr>
              <a:defRPr/>
            </a:pPr>
            <a:r>
              <a:rPr lang="en-AU" sz="3200" kern="1200" dirty="0" smtClean="0"/>
              <a:t>In Summary</a:t>
            </a:r>
          </a:p>
        </p:txBody>
      </p:sp>
      <p:sp>
        <p:nvSpPr>
          <p:cNvPr id="33796"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29</a:t>
            </a:r>
            <a:endParaRPr lang="en-AU" sz="120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84213" y="260350"/>
            <a:ext cx="7772400" cy="685800"/>
          </a:xfrm>
        </p:spPr>
        <p:txBody>
          <a:bodyPr/>
          <a:lstStyle/>
          <a:p>
            <a:r>
              <a:rPr lang="en-US" sz="2400" smtClean="0"/>
              <a:t>“Innovation”</a:t>
            </a:r>
            <a:br>
              <a:rPr lang="en-US" sz="2400" smtClean="0"/>
            </a:br>
            <a:r>
              <a:rPr lang="en-US" sz="2400" smtClean="0"/>
              <a:t>OECD Definition</a:t>
            </a:r>
            <a:r>
              <a:rPr lang="en-US" sz="1800" smtClean="0"/>
              <a:t>*</a:t>
            </a:r>
            <a:endParaRPr lang="en-AU" sz="2400" smtClean="0"/>
          </a:p>
        </p:txBody>
      </p:sp>
      <p:sp>
        <p:nvSpPr>
          <p:cNvPr id="10243" name="Content Placeholder 2"/>
          <p:cNvSpPr>
            <a:spLocks noGrp="1"/>
          </p:cNvSpPr>
          <p:nvPr>
            <p:ph idx="1"/>
          </p:nvPr>
        </p:nvSpPr>
        <p:spPr>
          <a:xfrm>
            <a:off x="642938" y="873125"/>
            <a:ext cx="8286750" cy="5357813"/>
          </a:xfrm>
        </p:spPr>
        <p:txBody>
          <a:bodyPr/>
          <a:lstStyle/>
          <a:p>
            <a:pPr>
              <a:buFont typeface="Wingdings" pitchFamily="2" charset="2"/>
              <a:buNone/>
            </a:pPr>
            <a:r>
              <a:rPr lang="en-AU" sz="2000" u="sng" smtClean="0"/>
              <a:t>Product , Process, Marketing &amp; Organisational Innovation</a:t>
            </a:r>
          </a:p>
          <a:p>
            <a:endParaRPr lang="en-AU" sz="1000" smtClean="0"/>
          </a:p>
          <a:p>
            <a:pPr>
              <a:buFont typeface="Wingdings" pitchFamily="2" charset="2"/>
              <a:buChar char="Ø"/>
            </a:pPr>
            <a:r>
              <a:rPr lang="en-AU" sz="2000" smtClean="0"/>
              <a:t>… a good or service that is new or significantly improved. This includes significant improvements in technical specifications, components and materials, incorporated software, user friendliness or other functional characteristics.</a:t>
            </a:r>
          </a:p>
          <a:p>
            <a:pPr>
              <a:buFont typeface="Wingdings" pitchFamily="2" charset="2"/>
              <a:buNone/>
            </a:pPr>
            <a:r>
              <a:rPr lang="en-AU" sz="2000" smtClean="0"/>
              <a:t> </a:t>
            </a:r>
            <a:endParaRPr lang="en-AU" sz="1000" smtClean="0"/>
          </a:p>
          <a:p>
            <a:pPr>
              <a:buFont typeface="Wingdings" pitchFamily="2" charset="2"/>
              <a:buChar char="Ø"/>
            </a:pPr>
            <a:r>
              <a:rPr lang="en-US" sz="2000" smtClean="0"/>
              <a:t>… </a:t>
            </a:r>
            <a:r>
              <a:rPr lang="en-AU" sz="2000" smtClean="0"/>
              <a:t>a new or significantly improved production or delivery method. This includes significant changes in techniques, equipment and/or software. </a:t>
            </a:r>
          </a:p>
          <a:p>
            <a:pPr>
              <a:buFont typeface="Wingdings" pitchFamily="2" charset="2"/>
              <a:buChar char="Ø"/>
            </a:pPr>
            <a:endParaRPr lang="en-US" sz="1000" smtClean="0"/>
          </a:p>
          <a:p>
            <a:pPr>
              <a:buFont typeface="Wingdings" pitchFamily="2" charset="2"/>
              <a:buChar char="Ø"/>
            </a:pPr>
            <a:r>
              <a:rPr lang="en-AU" sz="2000" smtClean="0"/>
              <a:t>The process of innovation transforms an idea into a new, improved product, process or service. New technology is the visible expression of this.</a:t>
            </a:r>
          </a:p>
          <a:p>
            <a:pPr>
              <a:buFont typeface="Wingdings" pitchFamily="2" charset="2"/>
              <a:buNone/>
            </a:pPr>
            <a:r>
              <a:rPr lang="en-AU" sz="2000" smtClean="0"/>
              <a:t> </a:t>
            </a:r>
          </a:p>
          <a:p>
            <a:pPr>
              <a:buFont typeface="Wingdings" pitchFamily="2" charset="2"/>
              <a:buNone/>
            </a:pPr>
            <a:endParaRPr lang="en-US" sz="2000" smtClean="0"/>
          </a:p>
        </p:txBody>
      </p:sp>
      <p:sp>
        <p:nvSpPr>
          <p:cNvPr id="5" name="TextBox 4"/>
          <p:cNvSpPr txBox="1"/>
          <p:nvPr/>
        </p:nvSpPr>
        <p:spPr>
          <a:xfrm>
            <a:off x="928688" y="6103938"/>
            <a:ext cx="6072187" cy="261937"/>
          </a:xfrm>
          <a:prstGeom prst="rect">
            <a:avLst/>
          </a:prstGeom>
          <a:noFill/>
        </p:spPr>
        <p:txBody>
          <a:bodyPr>
            <a:spAutoFit/>
          </a:bodyPr>
          <a:lstStyle/>
          <a:p>
            <a:pPr>
              <a:defRPr/>
            </a:pPr>
            <a:r>
              <a:rPr lang="en-AU" sz="1050" dirty="0"/>
              <a:t>*  http://www.oecd.org/document/10/0,3343,en_2649_33723_40898954_1_1_1_1,00.html</a:t>
            </a:r>
          </a:p>
        </p:txBody>
      </p:sp>
      <p:pic>
        <p:nvPicPr>
          <p:cNvPr id="10245" name="Picture 2" descr="Organisation for Economic Co-operation and Development">
            <a:hlinkClick r:id="rId2"/>
          </p:cNvPr>
          <p:cNvPicPr>
            <a:picLocks noChangeAspect="1" noChangeArrowheads="1"/>
          </p:cNvPicPr>
          <p:nvPr/>
        </p:nvPicPr>
        <p:blipFill>
          <a:blip r:embed="rId3" cstate="print"/>
          <a:srcRect/>
          <a:stretch>
            <a:fillRect/>
          </a:stretch>
        </p:blipFill>
        <p:spPr bwMode="auto">
          <a:xfrm>
            <a:off x="7143750" y="142875"/>
            <a:ext cx="1809750" cy="666750"/>
          </a:xfrm>
          <a:prstGeom prst="rect">
            <a:avLst/>
          </a:prstGeom>
          <a:noFill/>
          <a:ln w="9525">
            <a:noFill/>
            <a:miter lim="800000"/>
            <a:headEnd/>
            <a:tailEnd/>
          </a:ln>
        </p:spPr>
      </p:pic>
      <p:sp>
        <p:nvSpPr>
          <p:cNvPr id="10246"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3</a:t>
            </a:r>
            <a:endParaRPr lang="en-AU" sz="120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401638" y="889000"/>
            <a:ext cx="8358187" cy="5083175"/>
          </a:xfrm>
          <a:prstGeom prst="rect">
            <a:avLst/>
          </a:prstGeom>
          <a:noFill/>
          <a:ln w="25400" algn="ctr">
            <a:noFill/>
            <a:miter lim="800000"/>
            <a:headEnd/>
            <a:tailEnd/>
          </a:ln>
        </p:spPr>
        <p:txBody>
          <a:bodyPr anchor="ctr">
            <a:spAutoFit/>
          </a:bodyPr>
          <a:lstStyle/>
          <a:p>
            <a:pPr marL="342900" indent="-342900" eaLnBrk="0" hangingPunct="0">
              <a:spcBef>
                <a:spcPts val="1200"/>
              </a:spcBef>
              <a:buClr>
                <a:schemeClr val="accent1"/>
              </a:buClr>
              <a:buSzPct val="70000"/>
              <a:buFont typeface="Wingdings" pitchFamily="2" charset="2"/>
              <a:buChar char="n"/>
              <a:tabLst>
                <a:tab pos="355600" algn="l"/>
              </a:tabLst>
            </a:pPr>
            <a:r>
              <a:rPr lang="en-US" sz="2400" b="0">
                <a:latin typeface="Calibri" pitchFamily="34" charset="0"/>
              </a:rPr>
              <a:t>The AMIRA model fosters win-win partnerships between researchers, industry and government funding agencies</a:t>
            </a:r>
            <a:endParaRPr lang="en-AU" sz="2400" b="0">
              <a:latin typeface="Calibri" pitchFamily="34" charset="0"/>
            </a:endParaRPr>
          </a:p>
          <a:p>
            <a:pPr marL="342900" indent="-342900" eaLnBrk="0" hangingPunct="0">
              <a:spcBef>
                <a:spcPts val="1200"/>
              </a:spcBef>
              <a:buClr>
                <a:schemeClr val="accent1"/>
              </a:buClr>
              <a:buSzPct val="70000"/>
              <a:buFont typeface="Wingdings" pitchFamily="2" charset="2"/>
              <a:buChar char="n"/>
              <a:tabLst>
                <a:tab pos="355600" algn="l"/>
              </a:tabLst>
            </a:pPr>
            <a:r>
              <a:rPr lang="en-US" sz="2400" b="0">
                <a:latin typeface="Calibri" pitchFamily="34" charset="0"/>
              </a:rPr>
              <a:t>The model also offers an important framework to train people, enhance R&amp;D capacity and support infrastructure at the global &amp; local levels</a:t>
            </a:r>
          </a:p>
          <a:p>
            <a:pPr marL="342900" indent="-342900" eaLnBrk="0" hangingPunct="0">
              <a:spcBef>
                <a:spcPts val="1200"/>
              </a:spcBef>
              <a:buClr>
                <a:schemeClr val="accent1"/>
              </a:buClr>
              <a:buSzPct val="70000"/>
              <a:buFont typeface="Wingdings" pitchFamily="2" charset="2"/>
              <a:buChar char="n"/>
              <a:tabLst>
                <a:tab pos="355600" algn="l"/>
              </a:tabLst>
            </a:pPr>
            <a:r>
              <a:rPr lang="en-US" sz="2400" b="0">
                <a:latin typeface="Calibri" pitchFamily="34" charset="0"/>
              </a:rPr>
              <a:t>AMIRA’s support of the exploration sector through innovative projects continues :  its continuing global focus ensures that member’s needs can be addressed through global research and/or local partnerships  </a:t>
            </a:r>
          </a:p>
          <a:p>
            <a:pPr marL="342900" indent="-342900" eaLnBrk="0" hangingPunct="0">
              <a:spcBef>
                <a:spcPts val="1200"/>
              </a:spcBef>
              <a:buClr>
                <a:schemeClr val="accent1"/>
              </a:buClr>
              <a:buSzPct val="70000"/>
              <a:buFont typeface="Wingdings" pitchFamily="2" charset="2"/>
              <a:buChar char="n"/>
              <a:tabLst>
                <a:tab pos="355600" algn="l"/>
              </a:tabLst>
            </a:pPr>
            <a:r>
              <a:rPr lang="en-US" sz="2400" b="0">
                <a:latin typeface="Calibri" pitchFamily="34" charset="0"/>
              </a:rPr>
              <a:t> AMIRA  is honoured and proud to be your partner in the advancement of technology </a:t>
            </a:r>
          </a:p>
          <a:p>
            <a:pPr marL="342900" indent="-342900" eaLnBrk="0" hangingPunct="0">
              <a:spcBef>
                <a:spcPts val="1200"/>
              </a:spcBef>
              <a:buClr>
                <a:schemeClr val="accent1"/>
              </a:buClr>
              <a:buSzPct val="70000"/>
              <a:buFont typeface="Wingdings" pitchFamily="2" charset="2"/>
              <a:buChar char="n"/>
              <a:tabLst>
                <a:tab pos="355600" algn="l"/>
              </a:tabLst>
            </a:pPr>
            <a:endParaRPr lang="en-US" sz="2400" b="0">
              <a:latin typeface="Calibri" pitchFamily="34" charset="0"/>
            </a:endParaRPr>
          </a:p>
        </p:txBody>
      </p:sp>
      <p:sp>
        <p:nvSpPr>
          <p:cNvPr id="3" name="Rectangle 4"/>
          <p:cNvSpPr>
            <a:spLocks noGrp="1" noChangeArrowheads="1"/>
          </p:cNvSpPr>
          <p:nvPr>
            <p:ph type="title"/>
          </p:nvPr>
        </p:nvSpPr>
        <p:spPr>
          <a:xfrm>
            <a:off x="685800" y="61913"/>
            <a:ext cx="7772400" cy="642937"/>
          </a:xfrm>
        </p:spPr>
        <p:txBody>
          <a:bodyPr/>
          <a:lstStyle/>
          <a:p>
            <a:pPr>
              <a:defRPr/>
            </a:pPr>
            <a:r>
              <a:rPr lang="en-AU" sz="3200" kern="1200" dirty="0" smtClean="0"/>
              <a:t>In Summary</a:t>
            </a:r>
          </a:p>
        </p:txBody>
      </p:sp>
      <p:sp>
        <p:nvSpPr>
          <p:cNvPr id="34820"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30</a:t>
            </a:r>
            <a:endParaRPr lang="en-AU" sz="120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642938" y="2438400"/>
            <a:ext cx="7772400" cy="2276475"/>
          </a:xfrm>
        </p:spPr>
        <p:txBody>
          <a:bodyPr/>
          <a:lstStyle/>
          <a:p>
            <a:pPr algn="ctr">
              <a:buFont typeface="Wingdings" pitchFamily="2" charset="2"/>
              <a:buNone/>
            </a:pPr>
            <a:r>
              <a:rPr lang="en-US" sz="6000" smtClean="0"/>
              <a:t>THANK YOU</a:t>
            </a:r>
            <a:endParaRPr lang="en-AU" sz="4000" smtClean="0"/>
          </a:p>
        </p:txBody>
      </p:sp>
      <p:sp>
        <p:nvSpPr>
          <p:cNvPr id="35843"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31</a:t>
            </a:r>
            <a:endParaRPr lang="en-AU" sz="120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ChangeArrowheads="1"/>
          </p:cNvSpPr>
          <p:nvPr/>
        </p:nvSpPr>
        <p:spPr bwMode="auto">
          <a:xfrm>
            <a:off x="38100" y="134938"/>
            <a:ext cx="9072563" cy="928687"/>
          </a:xfrm>
          <a:prstGeom prst="rect">
            <a:avLst/>
          </a:prstGeom>
          <a:noFill/>
          <a:ln w="12700">
            <a:noFill/>
            <a:miter lim="800000"/>
            <a:headEnd/>
            <a:tailEnd/>
          </a:ln>
        </p:spPr>
        <p:txBody>
          <a:bodyPr lIns="90488" tIns="44450" rIns="90488" bIns="44450"/>
          <a:lstStyle/>
          <a:p>
            <a:pPr algn="ctr" eaLnBrk="0" hangingPunct="0"/>
            <a:r>
              <a:rPr lang="en-AU" sz="3200">
                <a:solidFill>
                  <a:srgbClr val="FFCC00"/>
                </a:solidFill>
              </a:rPr>
              <a:t>The Australian Minerals Industries Research Association Limited</a:t>
            </a:r>
          </a:p>
          <a:p>
            <a:pPr algn="ctr" eaLnBrk="0" hangingPunct="0"/>
            <a:endParaRPr lang="en-US" sz="2800" b="0">
              <a:solidFill>
                <a:srgbClr val="FFFF00"/>
              </a:solidFill>
              <a:latin typeface="Calibri" pitchFamily="34" charset="0"/>
            </a:endParaRPr>
          </a:p>
          <a:p>
            <a:pPr algn="ctr" eaLnBrk="0" hangingPunct="0"/>
            <a:endParaRPr lang="en-US" sz="2800" b="0">
              <a:solidFill>
                <a:srgbClr val="FFFF00"/>
              </a:solidFill>
              <a:latin typeface="Calibri" pitchFamily="34" charset="0"/>
            </a:endParaRPr>
          </a:p>
          <a:p>
            <a:pPr algn="ctr" eaLnBrk="0" hangingPunct="0"/>
            <a:r>
              <a:rPr lang="en-US" sz="2400"/>
              <a:t>The first innovation</a:t>
            </a:r>
          </a:p>
          <a:p>
            <a:pPr eaLnBrk="0" hangingPunct="0"/>
            <a:endParaRPr lang="en-US" sz="2400" b="0">
              <a:solidFill>
                <a:srgbClr val="FFFF00"/>
              </a:solidFill>
              <a:latin typeface="Calibri" pitchFamily="34" charset="0"/>
            </a:endParaRPr>
          </a:p>
          <a:p>
            <a:pPr eaLnBrk="0" hangingPunct="0"/>
            <a:r>
              <a:rPr lang="en-US" sz="2400" b="0">
                <a:solidFill>
                  <a:srgbClr val="FFFF00"/>
                </a:solidFill>
                <a:latin typeface="Calibri" pitchFamily="34" charset="0"/>
              </a:rPr>
              <a:t>Drivers that led to the formation of A.M.I.R.A in 1959:</a:t>
            </a:r>
          </a:p>
          <a:p>
            <a:pPr eaLnBrk="0" hangingPunct="0"/>
            <a:endParaRPr lang="en-US" sz="2400" b="0">
              <a:solidFill>
                <a:srgbClr val="FFFF00"/>
              </a:solidFill>
              <a:latin typeface="Calibri" pitchFamily="34" charset="0"/>
            </a:endParaRPr>
          </a:p>
          <a:p>
            <a:pPr eaLnBrk="0" hangingPunct="0">
              <a:buFont typeface="Wingdings" pitchFamily="2" charset="2"/>
              <a:buChar char="Ø"/>
            </a:pPr>
            <a:r>
              <a:rPr lang="en-US" sz="2400" b="0">
                <a:solidFill>
                  <a:srgbClr val="FFFF00"/>
                </a:solidFill>
                <a:latin typeface="Calibri" pitchFamily="34" charset="0"/>
              </a:rPr>
              <a:t>The need </a:t>
            </a:r>
            <a:r>
              <a:rPr lang="en-AU" sz="2400" b="0">
                <a:solidFill>
                  <a:srgbClr val="FFFF00"/>
                </a:solidFill>
                <a:latin typeface="Calibri" pitchFamily="34" charset="0"/>
              </a:rPr>
              <a:t>for a vehicle </a:t>
            </a:r>
            <a:r>
              <a:rPr lang="en-US" sz="2400" b="0">
                <a:solidFill>
                  <a:srgbClr val="FFFF00"/>
                </a:solidFill>
                <a:latin typeface="Calibri" pitchFamily="34" charset="0"/>
              </a:rPr>
              <a:t>to look after industry’s interests in the newly formed national processing laboratory:  AMDEL</a:t>
            </a:r>
          </a:p>
          <a:p>
            <a:pPr eaLnBrk="0" hangingPunct="0">
              <a:buFont typeface="Wingdings" pitchFamily="2" charset="2"/>
              <a:buChar char="Ø"/>
            </a:pPr>
            <a:endParaRPr lang="en-US" sz="2400" b="0">
              <a:solidFill>
                <a:srgbClr val="FFFF00"/>
              </a:solidFill>
              <a:latin typeface="Calibri" pitchFamily="34" charset="0"/>
            </a:endParaRPr>
          </a:p>
          <a:p>
            <a:pPr eaLnBrk="0" hangingPunct="0">
              <a:buFont typeface="Wingdings" pitchFamily="2" charset="2"/>
              <a:buChar char="Ø"/>
            </a:pPr>
            <a:r>
              <a:rPr lang="en-AU" sz="2400" b="0">
                <a:solidFill>
                  <a:srgbClr val="FFFF00"/>
                </a:solidFill>
                <a:latin typeface="Calibri" pitchFamily="34" charset="0"/>
              </a:rPr>
              <a:t>The need for industry support of research in universities and government laboratories</a:t>
            </a:r>
            <a:r>
              <a:rPr lang="en-US" sz="2400" b="0">
                <a:solidFill>
                  <a:srgbClr val="FFFF00"/>
                </a:solidFill>
                <a:latin typeface="Calibri" pitchFamily="34" charset="0"/>
              </a:rPr>
              <a:t> </a:t>
            </a:r>
          </a:p>
        </p:txBody>
      </p:sp>
      <p:sp>
        <p:nvSpPr>
          <p:cNvPr id="11267"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4</a:t>
            </a:r>
            <a:endParaRPr lang="en-AU" sz="120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627063" y="130175"/>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rgbClr val="FFCC00"/>
                </a:solidFill>
              </a:rPr>
              <a:t>The Birth of A.M.I.R.A.</a:t>
            </a:r>
          </a:p>
        </p:txBody>
      </p:sp>
      <p:sp>
        <p:nvSpPr>
          <p:cNvPr id="12293" name="Rectangle 6"/>
          <p:cNvSpPr>
            <a:spLocks noChangeArrowheads="1"/>
          </p:cNvSpPr>
          <p:nvPr/>
        </p:nvSpPr>
        <p:spPr bwMode="auto">
          <a:xfrm>
            <a:off x="2357438" y="1143000"/>
            <a:ext cx="6572250" cy="2862263"/>
          </a:xfrm>
          <a:prstGeom prst="rect">
            <a:avLst/>
          </a:prstGeom>
          <a:noFill/>
          <a:ln w="9525">
            <a:noFill/>
            <a:miter lim="800000"/>
            <a:headEnd/>
            <a:tailEnd/>
          </a:ln>
        </p:spPr>
        <p:txBody>
          <a:bodyPr>
            <a:spAutoFit/>
          </a:bodyPr>
          <a:lstStyle/>
          <a:p>
            <a:pPr>
              <a:defRPr/>
            </a:pPr>
            <a:r>
              <a:rPr lang="en-AU" dirty="0" err="1"/>
              <a:t>A.M.IR.A.’s</a:t>
            </a:r>
            <a:r>
              <a:rPr lang="en-AU" dirty="0"/>
              <a:t> founders had a broader vision for the organisation than just looking after their interests in </a:t>
            </a:r>
            <a:r>
              <a:rPr lang="en-AU" dirty="0" err="1"/>
              <a:t>AMDEL</a:t>
            </a:r>
            <a:r>
              <a:rPr lang="en-AU" dirty="0"/>
              <a:t> and that was: </a:t>
            </a:r>
          </a:p>
          <a:p>
            <a:pPr>
              <a:defRPr/>
            </a:pPr>
            <a:endParaRPr lang="en-AU" dirty="0"/>
          </a:p>
          <a:p>
            <a:pPr marL="627063" indent="-627063">
              <a:defRPr/>
            </a:pPr>
            <a:r>
              <a:rPr lang="en-AU" dirty="0"/>
              <a:t>	</a:t>
            </a:r>
            <a:r>
              <a:rPr lang="en-AU" dirty="0">
                <a:solidFill>
                  <a:schemeClr val="tx2">
                    <a:lumMod val="75000"/>
                  </a:schemeClr>
                </a:solidFill>
              </a:rPr>
              <a:t>“</a:t>
            </a:r>
            <a:r>
              <a:rPr lang="en-AU" i="1" dirty="0">
                <a:solidFill>
                  <a:schemeClr val="tx2">
                    <a:lumMod val="75000"/>
                  </a:schemeClr>
                </a:solidFill>
              </a:rPr>
              <a:t>to promote and facilitate in every possible way a research and development service for  promoting the development of mineral and associated industries of Australia or elsewhere</a:t>
            </a:r>
            <a:r>
              <a:rPr lang="en-AU" dirty="0">
                <a:solidFill>
                  <a:schemeClr val="tx2">
                    <a:lumMod val="75000"/>
                  </a:schemeClr>
                </a:solidFill>
              </a:rPr>
              <a:t>”</a:t>
            </a:r>
          </a:p>
        </p:txBody>
      </p:sp>
      <p:pic>
        <p:nvPicPr>
          <p:cNvPr id="12292" name="Picture 8" descr="On Shoulders"/>
          <p:cNvPicPr>
            <a:picLocks noChangeAspect="1" noChangeArrowheads="1"/>
          </p:cNvPicPr>
          <p:nvPr/>
        </p:nvPicPr>
        <p:blipFill>
          <a:blip r:embed="rId3" cstate="print"/>
          <a:srcRect l="3406" t="2773" r="3406" b="2773"/>
          <a:stretch>
            <a:fillRect/>
          </a:stretch>
        </p:blipFill>
        <p:spPr bwMode="auto">
          <a:xfrm>
            <a:off x="111125" y="1271588"/>
            <a:ext cx="2032000" cy="2530475"/>
          </a:xfrm>
          <a:prstGeom prst="rect">
            <a:avLst/>
          </a:prstGeom>
          <a:noFill/>
          <a:ln w="9525">
            <a:noFill/>
            <a:miter lim="800000"/>
            <a:headEnd/>
            <a:tailEnd/>
          </a:ln>
        </p:spPr>
      </p:pic>
      <p:pic>
        <p:nvPicPr>
          <p:cNvPr id="2" name="Picture 6" descr="mawby"/>
          <p:cNvPicPr>
            <a:picLocks noChangeAspect="1" noChangeArrowheads="1"/>
          </p:cNvPicPr>
          <p:nvPr/>
        </p:nvPicPr>
        <p:blipFill>
          <a:blip r:embed="rId4" cstate="print"/>
          <a:srcRect/>
          <a:stretch>
            <a:fillRect/>
          </a:stretch>
        </p:blipFill>
        <p:spPr bwMode="auto">
          <a:xfrm>
            <a:off x="109538" y="4357688"/>
            <a:ext cx="1033462" cy="1436687"/>
          </a:xfrm>
          <a:prstGeom prst="rect">
            <a:avLst/>
          </a:prstGeom>
          <a:noFill/>
          <a:ln w="9525">
            <a:noFill/>
            <a:miter lim="800000"/>
            <a:headEnd/>
            <a:tailEnd/>
          </a:ln>
        </p:spPr>
      </p:pic>
      <p:pic>
        <p:nvPicPr>
          <p:cNvPr id="12294" name="Picture 7" descr="JCNixon-1959-1967"/>
          <p:cNvPicPr>
            <a:picLocks noChangeAspect="1" noChangeArrowheads="1"/>
          </p:cNvPicPr>
          <p:nvPr/>
        </p:nvPicPr>
        <p:blipFill>
          <a:blip r:embed="rId5" cstate="print"/>
          <a:srcRect/>
          <a:stretch>
            <a:fillRect/>
          </a:stretch>
        </p:blipFill>
        <p:spPr bwMode="auto">
          <a:xfrm>
            <a:off x="1214438" y="4357688"/>
            <a:ext cx="1122362" cy="1428750"/>
          </a:xfrm>
          <a:prstGeom prst="rect">
            <a:avLst/>
          </a:prstGeom>
          <a:noFill/>
          <a:ln w="9525">
            <a:noFill/>
            <a:miter lim="800000"/>
            <a:headEnd/>
            <a:tailEnd/>
          </a:ln>
        </p:spPr>
      </p:pic>
      <p:sp>
        <p:nvSpPr>
          <p:cNvPr id="12295" name="Text Box 8"/>
          <p:cNvSpPr txBox="1">
            <a:spLocks noChangeArrowheads="1"/>
          </p:cNvSpPr>
          <p:nvPr/>
        </p:nvSpPr>
        <p:spPr bwMode="auto">
          <a:xfrm>
            <a:off x="71438" y="5784850"/>
            <a:ext cx="9024937" cy="430213"/>
          </a:xfrm>
          <a:prstGeom prst="rect">
            <a:avLst/>
          </a:prstGeom>
          <a:noFill/>
          <a:ln w="9525">
            <a:noFill/>
            <a:miter lim="800000"/>
            <a:headEnd/>
            <a:tailEnd/>
          </a:ln>
        </p:spPr>
        <p:txBody>
          <a:bodyPr>
            <a:spAutoFit/>
          </a:bodyPr>
          <a:lstStyle/>
          <a:p>
            <a:r>
              <a:rPr lang="en-US" sz="1100" b="0">
                <a:latin typeface="Calibri" pitchFamily="34" charset="0"/>
              </a:rPr>
              <a:t>Left to right - Sir Maurice Mawby – Inaugural Chairman of AMIRA 1959-72</a:t>
            </a:r>
          </a:p>
          <a:p>
            <a:r>
              <a:rPr lang="en-US" sz="1100" b="0">
                <a:latin typeface="Calibri" pitchFamily="34" charset="0"/>
              </a:rPr>
              <a:t>Dr J C Nixon – </a:t>
            </a:r>
            <a:r>
              <a:rPr lang="en-AU" sz="1100" b="0">
                <a:latin typeface="Calibri" pitchFamily="34" charset="0"/>
              </a:rPr>
              <a:t>Honorary Executive Officer from 1959 to 1968 and President from 1974 to 1979</a:t>
            </a:r>
            <a:endParaRPr lang="en-US"/>
          </a:p>
        </p:txBody>
      </p:sp>
      <p:sp>
        <p:nvSpPr>
          <p:cNvPr id="12296"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5</a:t>
            </a:r>
            <a:endParaRPr lang="en-AU" sz="120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627063" y="130175"/>
            <a:ext cx="78486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rgbClr val="FFCC00"/>
                </a:solidFill>
              </a:rPr>
              <a:t>The Birth of A.M.I.R.A.</a:t>
            </a:r>
          </a:p>
        </p:txBody>
      </p:sp>
      <p:sp>
        <p:nvSpPr>
          <p:cNvPr id="13315" name="TextBox 7"/>
          <p:cNvSpPr txBox="1">
            <a:spLocks noChangeArrowheads="1"/>
          </p:cNvSpPr>
          <p:nvPr/>
        </p:nvSpPr>
        <p:spPr bwMode="auto">
          <a:xfrm>
            <a:off x="-71438" y="6072188"/>
            <a:ext cx="428626" cy="276225"/>
          </a:xfrm>
          <a:prstGeom prst="rect">
            <a:avLst/>
          </a:prstGeom>
          <a:noFill/>
          <a:ln w="9525">
            <a:noFill/>
            <a:miter lim="800000"/>
            <a:headEnd/>
            <a:tailEnd/>
          </a:ln>
        </p:spPr>
        <p:txBody>
          <a:bodyPr>
            <a:spAutoFit/>
          </a:bodyPr>
          <a:lstStyle/>
          <a:p>
            <a:r>
              <a:rPr lang="en-US" sz="1200"/>
              <a:t>6</a:t>
            </a:r>
            <a:endParaRPr lang="en-AU" sz="1200"/>
          </a:p>
        </p:txBody>
      </p:sp>
      <p:pic>
        <p:nvPicPr>
          <p:cNvPr id="13316" name="Picture 8" descr="On Shoulders"/>
          <p:cNvPicPr>
            <a:picLocks noChangeAspect="1" noChangeArrowheads="1"/>
          </p:cNvPicPr>
          <p:nvPr/>
        </p:nvPicPr>
        <p:blipFill>
          <a:blip r:embed="rId3" cstate="print"/>
          <a:srcRect l="3406" t="2773" r="3406" b="2773"/>
          <a:stretch>
            <a:fillRect/>
          </a:stretch>
        </p:blipFill>
        <p:spPr bwMode="auto">
          <a:xfrm>
            <a:off x="111125" y="1271588"/>
            <a:ext cx="2032000" cy="2530475"/>
          </a:xfrm>
          <a:prstGeom prst="rect">
            <a:avLst/>
          </a:prstGeom>
          <a:noFill/>
          <a:ln w="9525">
            <a:noFill/>
            <a:miter lim="800000"/>
            <a:headEnd/>
            <a:tailEnd/>
          </a:ln>
        </p:spPr>
      </p:pic>
      <p:sp>
        <p:nvSpPr>
          <p:cNvPr id="13317" name="Rectangle 9"/>
          <p:cNvSpPr>
            <a:spLocks noChangeArrowheads="1"/>
          </p:cNvSpPr>
          <p:nvPr/>
        </p:nvSpPr>
        <p:spPr bwMode="auto">
          <a:xfrm>
            <a:off x="225425" y="4179888"/>
            <a:ext cx="5346700" cy="1862137"/>
          </a:xfrm>
          <a:prstGeom prst="rect">
            <a:avLst/>
          </a:prstGeom>
          <a:noFill/>
          <a:ln w="9525">
            <a:noFill/>
            <a:miter lim="800000"/>
            <a:headEnd/>
            <a:tailEnd/>
          </a:ln>
        </p:spPr>
        <p:txBody>
          <a:bodyPr>
            <a:spAutoFit/>
          </a:bodyPr>
          <a:lstStyle/>
          <a:p>
            <a:pPr>
              <a:spcBef>
                <a:spcPts val="600"/>
              </a:spcBef>
            </a:pPr>
            <a:r>
              <a:rPr lang="en-AU"/>
              <a:t>Original company members of A.M.I.R.A.:</a:t>
            </a:r>
          </a:p>
          <a:p>
            <a:pPr>
              <a:spcBef>
                <a:spcPts val="600"/>
              </a:spcBef>
            </a:pPr>
            <a:r>
              <a:rPr lang="en-AU" sz="1400"/>
              <a:t>The Broken Hill Pty Co. Ltd</a:t>
            </a:r>
          </a:p>
          <a:p>
            <a:pPr>
              <a:spcBef>
                <a:spcPts val="600"/>
              </a:spcBef>
            </a:pPr>
            <a:r>
              <a:rPr lang="en-AU" sz="1400"/>
              <a:t>Colonial Sugar Refining Co. Ltd</a:t>
            </a:r>
          </a:p>
          <a:p>
            <a:pPr>
              <a:spcBef>
                <a:spcPts val="600"/>
              </a:spcBef>
            </a:pPr>
            <a:r>
              <a:rPr lang="en-AU" sz="1400"/>
              <a:t>Western Mining Corporation Limited</a:t>
            </a:r>
          </a:p>
          <a:p>
            <a:pPr>
              <a:spcBef>
                <a:spcPts val="600"/>
              </a:spcBef>
            </a:pPr>
            <a:r>
              <a:rPr lang="en-AU" sz="1400"/>
              <a:t>Mount Isa Mines Ltd</a:t>
            </a:r>
          </a:p>
          <a:p>
            <a:pPr>
              <a:spcBef>
                <a:spcPts val="600"/>
              </a:spcBef>
            </a:pPr>
            <a:r>
              <a:rPr lang="en-AU" sz="1400"/>
              <a:t>Imperial Chemical Industries of Australia and New Zealand</a:t>
            </a:r>
          </a:p>
        </p:txBody>
      </p:sp>
      <p:sp>
        <p:nvSpPr>
          <p:cNvPr id="13318" name="Rectangle 10"/>
          <p:cNvSpPr>
            <a:spLocks noChangeArrowheads="1"/>
          </p:cNvSpPr>
          <p:nvPr/>
        </p:nvSpPr>
        <p:spPr bwMode="auto">
          <a:xfrm>
            <a:off x="5500688" y="4557713"/>
            <a:ext cx="3571875" cy="1477962"/>
          </a:xfrm>
          <a:prstGeom prst="rect">
            <a:avLst/>
          </a:prstGeom>
          <a:noFill/>
          <a:ln w="9525">
            <a:noFill/>
            <a:miter lim="800000"/>
            <a:headEnd/>
            <a:tailEnd/>
          </a:ln>
        </p:spPr>
        <p:txBody>
          <a:bodyPr>
            <a:spAutoFit/>
          </a:bodyPr>
          <a:lstStyle/>
          <a:p>
            <a:pPr>
              <a:spcBef>
                <a:spcPts val="600"/>
              </a:spcBef>
            </a:pPr>
            <a:r>
              <a:rPr lang="en-AU" sz="1400"/>
              <a:t>Electrolytic Zinc Co. of Australasia Ltd</a:t>
            </a:r>
          </a:p>
          <a:p>
            <a:pPr>
              <a:spcBef>
                <a:spcPts val="600"/>
              </a:spcBef>
            </a:pPr>
            <a:r>
              <a:rPr lang="en-AU" sz="1400"/>
              <a:t>Mary Kathleen Uranium Limited</a:t>
            </a:r>
          </a:p>
          <a:p>
            <a:pPr>
              <a:spcBef>
                <a:spcPts val="600"/>
              </a:spcBef>
            </a:pPr>
            <a:r>
              <a:rPr lang="en-AU" sz="1400"/>
              <a:t>Consolidated Zinc Pty Ltd</a:t>
            </a:r>
          </a:p>
          <a:p>
            <a:pPr>
              <a:spcBef>
                <a:spcPts val="600"/>
              </a:spcBef>
            </a:pPr>
            <a:r>
              <a:rPr lang="en-AU" sz="1400"/>
              <a:t>Cyanamid Australia Pty Ltd</a:t>
            </a:r>
          </a:p>
          <a:p>
            <a:pPr>
              <a:spcBef>
                <a:spcPts val="600"/>
              </a:spcBef>
            </a:pPr>
            <a:r>
              <a:rPr lang="en-AU" sz="1400"/>
              <a:t>Associated Pulp and Papers Mills Ltd</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5800" y="28575"/>
            <a:ext cx="7772400" cy="685800"/>
          </a:xfrm>
        </p:spPr>
        <p:txBody>
          <a:bodyPr/>
          <a:lstStyle/>
          <a:p>
            <a:r>
              <a:rPr lang="en-US" smtClean="0"/>
              <a:t>AMIRA’s niche</a:t>
            </a:r>
            <a:endParaRPr lang="en-AU" smtClean="0"/>
          </a:p>
        </p:txBody>
      </p:sp>
      <p:pic>
        <p:nvPicPr>
          <p:cNvPr id="14339" name="Picture 2"/>
          <p:cNvPicPr>
            <a:picLocks noChangeAspect="1" noChangeArrowheads="1"/>
          </p:cNvPicPr>
          <p:nvPr/>
        </p:nvPicPr>
        <p:blipFill>
          <a:blip r:embed="rId2" cstate="print"/>
          <a:srcRect/>
          <a:stretch>
            <a:fillRect/>
          </a:stretch>
        </p:blipFill>
        <p:spPr bwMode="auto">
          <a:xfrm>
            <a:off x="142875" y="928688"/>
            <a:ext cx="6286500" cy="5091112"/>
          </a:xfrm>
          <a:prstGeom prst="rect">
            <a:avLst/>
          </a:prstGeom>
          <a:noFill/>
          <a:ln w="9525">
            <a:noFill/>
            <a:miter lim="800000"/>
            <a:headEnd/>
            <a:tailEnd/>
          </a:ln>
        </p:spPr>
      </p:pic>
      <p:sp>
        <p:nvSpPr>
          <p:cNvPr id="14340" name="Rectangle 9"/>
          <p:cNvSpPr>
            <a:spLocks noChangeArrowheads="1"/>
          </p:cNvSpPr>
          <p:nvPr/>
        </p:nvSpPr>
        <p:spPr bwMode="auto">
          <a:xfrm>
            <a:off x="4429125" y="4214813"/>
            <a:ext cx="4643438" cy="1400175"/>
          </a:xfrm>
          <a:prstGeom prst="rect">
            <a:avLst/>
          </a:prstGeom>
          <a:noFill/>
          <a:ln w="9525">
            <a:noFill/>
            <a:miter lim="800000"/>
            <a:headEnd/>
            <a:tailEnd/>
          </a:ln>
        </p:spPr>
        <p:txBody>
          <a:bodyPr>
            <a:spAutoFit/>
          </a:bodyPr>
          <a:lstStyle/>
          <a:p>
            <a:pPr algn="ctr">
              <a:spcBef>
                <a:spcPts val="600"/>
              </a:spcBef>
            </a:pPr>
            <a:r>
              <a:rPr lang="en-AU" b="0"/>
              <a:t>AMIRA  is not in the R&amp;D business </a:t>
            </a:r>
          </a:p>
          <a:p>
            <a:pPr algn="ctr">
              <a:spcBef>
                <a:spcPts val="600"/>
              </a:spcBef>
            </a:pPr>
            <a:r>
              <a:rPr lang="en-AU" b="0"/>
              <a:t>AMIRA is in the business of  helping its members create value, R&amp;D is a way of achieving this</a:t>
            </a:r>
            <a:endParaRPr lang="en-AU" sz="1400" b="0"/>
          </a:p>
        </p:txBody>
      </p:sp>
      <p:sp>
        <p:nvSpPr>
          <p:cNvPr id="14341"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7</a:t>
            </a:r>
            <a:endParaRPr lang="en-AU" sz="120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txBox="1">
            <a:spLocks noChangeArrowheads="1"/>
          </p:cNvSpPr>
          <p:nvPr/>
        </p:nvSpPr>
        <p:spPr bwMode="auto">
          <a:xfrm>
            <a:off x="341313" y="79375"/>
            <a:ext cx="8429625" cy="685800"/>
          </a:xfrm>
          <a:prstGeom prst="rect">
            <a:avLst/>
          </a:prstGeom>
          <a:noFill/>
          <a:ln w="9525">
            <a:noFill/>
            <a:miter lim="800000"/>
            <a:headEnd/>
            <a:tailEnd/>
          </a:ln>
        </p:spPr>
        <p:txBody>
          <a:bodyPr/>
          <a:lstStyle/>
          <a:p>
            <a:pPr algn="ctr" eaLnBrk="0" hangingPunct="0">
              <a:spcBef>
                <a:spcPct val="50000"/>
              </a:spcBef>
            </a:pPr>
            <a:r>
              <a:rPr lang="en-AU" sz="3200">
                <a:solidFill>
                  <a:schemeClr val="tx2"/>
                </a:solidFill>
              </a:rPr>
              <a:t>Benefits of AMIRA Collaborative projects</a:t>
            </a:r>
            <a:endParaRPr lang="en-US" sz="3200">
              <a:solidFill>
                <a:schemeClr val="tx2"/>
              </a:solidFill>
            </a:endParaRPr>
          </a:p>
        </p:txBody>
      </p:sp>
      <p:graphicFrame>
        <p:nvGraphicFramePr>
          <p:cNvPr id="5" name="Diagram 4"/>
          <p:cNvGraphicFramePr/>
          <p:nvPr/>
        </p:nvGraphicFramePr>
        <p:xfrm>
          <a:off x="1150991" y="1103630"/>
          <a:ext cx="7000924"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Rectangle 28"/>
          <p:cNvSpPr>
            <a:spLocks noChangeArrowheads="1"/>
          </p:cNvSpPr>
          <p:nvPr/>
        </p:nvSpPr>
        <p:spPr bwMode="auto">
          <a:xfrm>
            <a:off x="5508625" y="1241425"/>
            <a:ext cx="3500438" cy="1677988"/>
          </a:xfrm>
          <a:prstGeom prst="rect">
            <a:avLst/>
          </a:prstGeom>
          <a:noFill/>
          <a:ln w="25400" algn="ctr">
            <a:noFill/>
            <a:miter lim="800000"/>
            <a:headEnd/>
            <a:tailEnd/>
          </a:ln>
        </p:spPr>
        <p:txBody>
          <a:bodyPr>
            <a:spAutoFit/>
          </a:bodyPr>
          <a:lstStyle/>
          <a:p>
            <a:pPr marL="355600" lvl="1" indent="-355600" eaLnBrk="0" hangingPunct="0">
              <a:spcAft>
                <a:spcPts val="600"/>
              </a:spcAft>
              <a:buFontTx/>
              <a:buChar char="•"/>
              <a:tabLst>
                <a:tab pos="355600" algn="l"/>
              </a:tabLst>
            </a:pPr>
            <a:r>
              <a:rPr lang="en-AU" sz="1400"/>
              <a:t>A model for industry collaboration on R&amp;D that individual companies may not  have resources to undertake</a:t>
            </a:r>
          </a:p>
          <a:p>
            <a:pPr marL="355600" lvl="1" indent="-355600" eaLnBrk="0" hangingPunct="0">
              <a:spcAft>
                <a:spcPts val="600"/>
              </a:spcAft>
              <a:buFontTx/>
              <a:buChar char="•"/>
              <a:tabLst>
                <a:tab pos="355600" algn="l"/>
              </a:tabLst>
            </a:pPr>
            <a:r>
              <a:rPr lang="en-AU" sz="1400"/>
              <a:t>Access to significant leverage including  supporting government grants</a:t>
            </a:r>
          </a:p>
        </p:txBody>
      </p:sp>
      <p:sp>
        <p:nvSpPr>
          <p:cNvPr id="15365" name="Rectangle 29"/>
          <p:cNvSpPr>
            <a:spLocks noChangeArrowheads="1"/>
          </p:cNvSpPr>
          <p:nvPr/>
        </p:nvSpPr>
        <p:spPr bwMode="auto">
          <a:xfrm>
            <a:off x="5865813" y="3587750"/>
            <a:ext cx="3071812" cy="954088"/>
          </a:xfrm>
          <a:prstGeom prst="rect">
            <a:avLst/>
          </a:prstGeom>
          <a:noFill/>
          <a:ln w="25400" algn="ctr">
            <a:noFill/>
            <a:miter lim="800000"/>
            <a:headEnd/>
            <a:tailEnd/>
          </a:ln>
        </p:spPr>
        <p:txBody>
          <a:bodyPr>
            <a:spAutoFit/>
          </a:bodyPr>
          <a:lstStyle/>
          <a:p>
            <a:pPr marL="355600" lvl="1" indent="-355600" eaLnBrk="0" hangingPunct="0">
              <a:spcAft>
                <a:spcPts val="600"/>
              </a:spcAft>
              <a:buFontTx/>
              <a:buChar char="•"/>
              <a:tabLst>
                <a:tab pos="355600" algn="l"/>
              </a:tabLst>
            </a:pPr>
            <a:r>
              <a:rPr lang="en-AU" sz="1400"/>
              <a:t>AMIRA process encourages proactive participation by companies in project identification and design </a:t>
            </a:r>
          </a:p>
        </p:txBody>
      </p:sp>
      <p:sp>
        <p:nvSpPr>
          <p:cNvPr id="15366" name="Rectangle 30"/>
          <p:cNvSpPr>
            <a:spLocks noChangeArrowheads="1"/>
          </p:cNvSpPr>
          <p:nvPr/>
        </p:nvSpPr>
        <p:spPr bwMode="auto">
          <a:xfrm>
            <a:off x="-87313" y="3532188"/>
            <a:ext cx="3000376" cy="1246187"/>
          </a:xfrm>
          <a:prstGeom prst="rect">
            <a:avLst/>
          </a:prstGeom>
          <a:noFill/>
          <a:ln w="25400" algn="ctr">
            <a:noFill/>
            <a:miter lim="800000"/>
            <a:headEnd/>
            <a:tailEnd/>
          </a:ln>
        </p:spPr>
        <p:txBody>
          <a:bodyPr>
            <a:spAutoFit/>
          </a:bodyPr>
          <a:lstStyle/>
          <a:p>
            <a:pPr marL="355600" lvl="1" indent="-355600" eaLnBrk="0" hangingPunct="0">
              <a:spcAft>
                <a:spcPts val="600"/>
              </a:spcAft>
              <a:buFontTx/>
              <a:buChar char="•"/>
              <a:tabLst>
                <a:tab pos="355600" algn="l"/>
              </a:tabLst>
            </a:pPr>
            <a:r>
              <a:rPr lang="en-AU" sz="1400"/>
              <a:t>Foster partnerships between local &amp; international researchers  </a:t>
            </a:r>
          </a:p>
          <a:p>
            <a:pPr marL="355600" lvl="1" indent="-355600" eaLnBrk="0" hangingPunct="0">
              <a:spcAft>
                <a:spcPts val="600"/>
              </a:spcAft>
              <a:buFontTx/>
              <a:buChar char="•"/>
              <a:tabLst>
                <a:tab pos="355600" algn="l"/>
              </a:tabLst>
            </a:pPr>
            <a:r>
              <a:rPr lang="en-AU" sz="1400"/>
              <a:t>High student participation rate in projects</a:t>
            </a:r>
            <a:r>
              <a:rPr lang="en-AU" sz="1400" b="0"/>
              <a:t> </a:t>
            </a:r>
          </a:p>
        </p:txBody>
      </p:sp>
      <p:sp>
        <p:nvSpPr>
          <p:cNvPr id="15367" name="TextBox 27"/>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8</a:t>
            </a:r>
            <a:endParaRPr lang="en-AU" sz="120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3" descr="DSCF0068"/>
          <p:cNvPicPr>
            <a:picLocks noGrp="1" noChangeAspect="1" noChangeArrowheads="1"/>
          </p:cNvPicPr>
          <p:nvPr>
            <p:ph/>
          </p:nvPr>
        </p:nvPicPr>
        <p:blipFill>
          <a:blip r:embed="rId4" cstate="print"/>
          <a:srcRect/>
          <a:stretch>
            <a:fillRect/>
          </a:stretch>
        </p:blipFill>
        <p:spPr>
          <a:xfrm>
            <a:off x="2147483647" y="2147483647"/>
            <a:ext cx="2147482688" cy="2147482688"/>
          </a:xfrm>
        </p:spPr>
      </p:pic>
      <p:grpSp>
        <p:nvGrpSpPr>
          <p:cNvPr id="1029" name="Group 24"/>
          <p:cNvGrpSpPr>
            <a:grpSpLocks/>
          </p:cNvGrpSpPr>
          <p:nvPr/>
        </p:nvGrpSpPr>
        <p:grpSpPr bwMode="auto">
          <a:xfrm>
            <a:off x="357188" y="1000125"/>
            <a:ext cx="7000875" cy="704850"/>
            <a:chOff x="357188" y="1000108"/>
            <a:chExt cx="7000875" cy="704850"/>
          </a:xfrm>
        </p:grpSpPr>
        <p:sp>
          <p:nvSpPr>
            <p:cNvPr id="1048" name="Rectangle 2"/>
            <p:cNvSpPr>
              <a:spLocks noChangeArrowheads="1"/>
            </p:cNvSpPr>
            <p:nvPr/>
          </p:nvSpPr>
          <p:spPr bwMode="auto">
            <a:xfrm>
              <a:off x="357188" y="1000108"/>
              <a:ext cx="1612900" cy="396875"/>
            </a:xfrm>
            <a:prstGeom prst="rect">
              <a:avLst/>
            </a:prstGeom>
            <a:noFill/>
            <a:ln w="12700">
              <a:noFill/>
              <a:miter lim="800000"/>
              <a:headEnd/>
              <a:tailEnd/>
            </a:ln>
          </p:spPr>
          <p:txBody>
            <a:bodyPr wrap="none" lIns="90488" tIns="44450" rIns="90488" bIns="44450">
              <a:spAutoFit/>
            </a:bodyPr>
            <a:lstStyle/>
            <a:p>
              <a:pPr algn="ctr" defTabSz="762000"/>
              <a:r>
                <a:rPr lang="en-AU"/>
                <a:t>1950-1960’s</a:t>
              </a:r>
            </a:p>
          </p:txBody>
        </p:sp>
        <p:sp>
          <p:nvSpPr>
            <p:cNvPr id="1049" name="Rectangle 3"/>
            <p:cNvSpPr>
              <a:spLocks noChangeArrowheads="1"/>
            </p:cNvSpPr>
            <p:nvPr/>
          </p:nvSpPr>
          <p:spPr bwMode="auto">
            <a:xfrm>
              <a:off x="2214563" y="1000108"/>
              <a:ext cx="1633537" cy="396875"/>
            </a:xfrm>
            <a:prstGeom prst="rect">
              <a:avLst/>
            </a:prstGeom>
            <a:noFill/>
            <a:ln w="12700">
              <a:noFill/>
              <a:miter lim="800000"/>
              <a:headEnd/>
              <a:tailEnd/>
            </a:ln>
          </p:spPr>
          <p:txBody>
            <a:bodyPr lIns="90488" tIns="44450" rIns="90488" bIns="44450">
              <a:spAutoFit/>
            </a:bodyPr>
            <a:lstStyle/>
            <a:p>
              <a:pPr algn="ctr" defTabSz="762000"/>
              <a:r>
                <a:rPr lang="en-AU"/>
                <a:t>1970-1980s</a:t>
              </a:r>
            </a:p>
          </p:txBody>
        </p:sp>
        <p:sp>
          <p:nvSpPr>
            <p:cNvPr id="1050" name="Rectangle 4"/>
            <p:cNvSpPr>
              <a:spLocks noChangeArrowheads="1"/>
            </p:cNvSpPr>
            <p:nvPr/>
          </p:nvSpPr>
          <p:spPr bwMode="auto">
            <a:xfrm>
              <a:off x="4225925" y="1000108"/>
              <a:ext cx="1327150" cy="396875"/>
            </a:xfrm>
            <a:prstGeom prst="rect">
              <a:avLst/>
            </a:prstGeom>
            <a:noFill/>
            <a:ln w="12700">
              <a:noFill/>
              <a:miter lim="800000"/>
              <a:headEnd/>
              <a:tailEnd/>
            </a:ln>
          </p:spPr>
          <p:txBody>
            <a:bodyPr wrap="none" lIns="90488" tIns="44450" rIns="90488" bIns="44450">
              <a:spAutoFit/>
            </a:bodyPr>
            <a:lstStyle/>
            <a:p>
              <a:pPr algn="ctr" defTabSz="762000"/>
              <a:r>
                <a:rPr lang="en-AU"/>
                <a:t>1980-90’s</a:t>
              </a:r>
            </a:p>
          </p:txBody>
        </p:sp>
        <p:sp>
          <p:nvSpPr>
            <p:cNvPr id="1051" name="Rectangle 5"/>
            <p:cNvSpPr>
              <a:spLocks noChangeArrowheads="1"/>
            </p:cNvSpPr>
            <p:nvPr/>
          </p:nvSpPr>
          <p:spPr bwMode="auto">
            <a:xfrm>
              <a:off x="5976938" y="1000108"/>
              <a:ext cx="1381125" cy="704850"/>
            </a:xfrm>
            <a:prstGeom prst="rect">
              <a:avLst/>
            </a:prstGeom>
            <a:noFill/>
            <a:ln w="12700">
              <a:noFill/>
              <a:miter lim="800000"/>
              <a:headEnd/>
              <a:tailEnd/>
            </a:ln>
          </p:spPr>
          <p:txBody>
            <a:bodyPr lIns="90488" tIns="44450" rIns="90488" bIns="44450">
              <a:spAutoFit/>
            </a:bodyPr>
            <a:lstStyle/>
            <a:p>
              <a:pPr algn="ctr" defTabSz="762000"/>
              <a:r>
                <a:rPr lang="en-AU"/>
                <a:t>1990’s onwards</a:t>
              </a:r>
            </a:p>
          </p:txBody>
        </p:sp>
      </p:grpSp>
      <p:sp>
        <p:nvSpPr>
          <p:cNvPr id="1030" name="Text Box 3"/>
          <p:cNvSpPr txBox="1">
            <a:spLocks noChangeArrowheads="1"/>
          </p:cNvSpPr>
          <p:nvPr/>
        </p:nvSpPr>
        <p:spPr bwMode="auto">
          <a:xfrm>
            <a:off x="0" y="141288"/>
            <a:ext cx="9144000" cy="492125"/>
          </a:xfrm>
          <a:prstGeom prst="rect">
            <a:avLst/>
          </a:prstGeom>
          <a:noFill/>
          <a:ln w="25400" algn="ctr">
            <a:noFill/>
            <a:miter lim="800000"/>
            <a:headEnd/>
            <a:tailEnd/>
          </a:ln>
        </p:spPr>
        <p:txBody>
          <a:bodyPr lIns="0" tIns="0" rIns="0" bIns="0">
            <a:spAutoFit/>
          </a:bodyPr>
          <a:lstStyle/>
          <a:p>
            <a:pPr algn="ctr" eaLnBrk="0" hangingPunct="0">
              <a:spcBef>
                <a:spcPct val="50000"/>
              </a:spcBef>
            </a:pPr>
            <a:r>
              <a:rPr lang="en-AU" sz="3200">
                <a:solidFill>
                  <a:schemeClr val="tx2"/>
                </a:solidFill>
              </a:rPr>
              <a:t>The evolution of AMIRA: exploration research </a:t>
            </a:r>
          </a:p>
        </p:txBody>
      </p:sp>
      <p:grpSp>
        <p:nvGrpSpPr>
          <p:cNvPr id="1031" name="Group 25"/>
          <p:cNvGrpSpPr>
            <a:grpSpLocks/>
          </p:cNvGrpSpPr>
          <p:nvPr/>
        </p:nvGrpSpPr>
        <p:grpSpPr bwMode="auto">
          <a:xfrm>
            <a:off x="428625" y="2286000"/>
            <a:ext cx="8358188" cy="1879600"/>
            <a:chOff x="428596" y="2285992"/>
            <a:chExt cx="8358246" cy="1879628"/>
          </a:xfrm>
        </p:grpSpPr>
        <p:sp>
          <p:nvSpPr>
            <p:cNvPr id="43" name="AutoShape 14"/>
            <p:cNvSpPr>
              <a:spLocks noChangeArrowheads="1"/>
            </p:cNvSpPr>
            <p:nvPr/>
          </p:nvSpPr>
          <p:spPr bwMode="auto">
            <a:xfrm>
              <a:off x="428596" y="2285992"/>
              <a:ext cx="8358246" cy="1879628"/>
            </a:xfrm>
            <a:prstGeom prst="rightArrow">
              <a:avLst>
                <a:gd name="adj1" fmla="val 50000"/>
                <a:gd name="adj2" fmla="val 50005"/>
              </a:avLst>
            </a:prstGeom>
            <a:gradFill flip="none" rotWithShape="1">
              <a:gsLst>
                <a:gs pos="50000">
                  <a:srgbClr val="007E00"/>
                </a:gs>
                <a:gs pos="67000">
                  <a:srgbClr val="92D050"/>
                </a:gs>
                <a:gs pos="47000">
                  <a:srgbClr val="007E00"/>
                </a:gs>
              </a:gsLst>
              <a:path path="circle">
                <a:fillToRect l="100000" t="100000"/>
              </a:path>
              <a:tileRect r="-100000" b="-100000"/>
            </a:gradFill>
            <a:ln w="12700">
              <a:solidFill>
                <a:schemeClr val="tx1"/>
              </a:solidFill>
              <a:miter lim="800000"/>
              <a:headEnd/>
              <a:tailEnd/>
            </a:ln>
            <a:effectLst/>
          </p:spPr>
          <p:txBody>
            <a:bodyPr wrap="none" anchor="ctr"/>
            <a:lstStyle/>
            <a:p>
              <a:pPr>
                <a:defRPr/>
              </a:pPr>
              <a:endParaRPr lang="en-AU"/>
            </a:p>
          </p:txBody>
        </p:sp>
        <p:grpSp>
          <p:nvGrpSpPr>
            <p:cNvPr id="1042" name="Group 53"/>
            <p:cNvGrpSpPr>
              <a:grpSpLocks/>
            </p:cNvGrpSpPr>
            <p:nvPr/>
          </p:nvGrpSpPr>
          <p:grpSpPr bwMode="auto">
            <a:xfrm>
              <a:off x="6286500" y="2786063"/>
              <a:ext cx="885825" cy="928687"/>
              <a:chOff x="6000760" y="4572008"/>
              <a:chExt cx="1270895" cy="1468179"/>
            </a:xfrm>
          </p:grpSpPr>
          <p:pic>
            <p:nvPicPr>
              <p:cNvPr id="1046" name="Picture 27" descr="C:\Program Files\Microsoft Office\MEDIA\CAGCAT10\j0233018.wmf"/>
              <p:cNvPicPr>
                <a:picLocks noChangeAspect="1" noChangeArrowheads="1"/>
              </p:cNvPicPr>
              <p:nvPr/>
            </p:nvPicPr>
            <p:blipFill>
              <a:blip r:embed="rId5" cstate="print"/>
              <a:srcRect/>
              <a:stretch>
                <a:fillRect/>
              </a:stretch>
            </p:blipFill>
            <p:spPr bwMode="auto">
              <a:xfrm>
                <a:off x="6336178" y="4572008"/>
                <a:ext cx="935477" cy="950282"/>
              </a:xfrm>
              <a:prstGeom prst="rect">
                <a:avLst/>
              </a:prstGeom>
              <a:noFill/>
              <a:ln w="9525">
                <a:noFill/>
                <a:miter lim="800000"/>
                <a:headEnd/>
                <a:tailEnd/>
              </a:ln>
            </p:spPr>
          </p:pic>
          <p:pic>
            <p:nvPicPr>
              <p:cNvPr id="1047" name="Picture 26" descr="C:\Program Files\Microsoft Office\MEDIA\CAGCAT10\j0297749.wmf"/>
              <p:cNvPicPr>
                <a:picLocks noChangeAspect="1" noChangeArrowheads="1"/>
              </p:cNvPicPr>
              <p:nvPr/>
            </p:nvPicPr>
            <p:blipFill>
              <a:blip r:embed="rId6" cstate="print"/>
              <a:srcRect/>
              <a:stretch>
                <a:fillRect/>
              </a:stretch>
            </p:blipFill>
            <p:spPr bwMode="auto">
              <a:xfrm>
                <a:off x="6000760" y="5159162"/>
                <a:ext cx="925831" cy="881025"/>
              </a:xfrm>
              <a:prstGeom prst="rect">
                <a:avLst/>
              </a:prstGeom>
              <a:noFill/>
              <a:ln w="9525">
                <a:noFill/>
                <a:miter lim="800000"/>
                <a:headEnd/>
                <a:tailEnd/>
              </a:ln>
            </p:spPr>
          </p:pic>
        </p:grpSp>
        <p:grpSp>
          <p:nvGrpSpPr>
            <p:cNvPr id="1043" name="Group 52"/>
            <p:cNvGrpSpPr>
              <a:grpSpLocks/>
            </p:cNvGrpSpPr>
            <p:nvPr/>
          </p:nvGrpSpPr>
          <p:grpSpPr bwMode="auto">
            <a:xfrm>
              <a:off x="4451350" y="2786063"/>
              <a:ext cx="714375" cy="857250"/>
              <a:chOff x="4458083" y="4500570"/>
              <a:chExt cx="871841" cy="1028016"/>
            </a:xfrm>
          </p:grpSpPr>
          <p:sp>
            <p:nvSpPr>
              <p:cNvPr id="1044" name="Rectangle 49"/>
              <p:cNvSpPr>
                <a:spLocks noChangeArrowheads="1"/>
              </p:cNvSpPr>
              <p:nvPr/>
            </p:nvSpPr>
            <p:spPr bwMode="auto">
              <a:xfrm>
                <a:off x="4478720" y="4500570"/>
                <a:ext cx="851204" cy="1012608"/>
              </a:xfrm>
              <a:prstGeom prst="rect">
                <a:avLst/>
              </a:prstGeom>
              <a:solidFill>
                <a:srgbClr val="FFFF05"/>
              </a:solidFill>
              <a:ln w="25400" algn="ctr">
                <a:solidFill>
                  <a:schemeClr val="bg1"/>
                </a:solidFill>
                <a:round/>
                <a:headEnd/>
                <a:tailEnd/>
              </a:ln>
            </p:spPr>
            <p:txBody>
              <a:bodyPr wrap="none" anchor="ctr"/>
              <a:lstStyle/>
              <a:p>
                <a:pPr algn="ctr" eaLnBrk="0" hangingPunct="0"/>
                <a:endParaRPr lang="en-US">
                  <a:solidFill>
                    <a:srgbClr val="FFFF00"/>
                  </a:solidFill>
                </a:endParaRPr>
              </a:p>
            </p:txBody>
          </p:sp>
          <p:pic>
            <p:nvPicPr>
              <p:cNvPr id="1045" name="Picture 31" descr="http://www.1clipart.com/clipart/office_-_business/people/27-225203761.gif"/>
              <p:cNvPicPr>
                <a:picLocks noChangeAspect="1" noChangeArrowheads="1"/>
              </p:cNvPicPr>
              <p:nvPr/>
            </p:nvPicPr>
            <p:blipFill>
              <a:blip r:embed="rId7" cstate="print"/>
              <a:srcRect/>
              <a:stretch>
                <a:fillRect/>
              </a:stretch>
            </p:blipFill>
            <p:spPr bwMode="auto">
              <a:xfrm>
                <a:off x="4458083" y="4500570"/>
                <a:ext cx="867077" cy="1028016"/>
              </a:xfrm>
              <a:prstGeom prst="rect">
                <a:avLst/>
              </a:prstGeom>
              <a:noFill/>
              <a:ln w="9525">
                <a:noFill/>
                <a:miter lim="800000"/>
                <a:headEnd/>
                <a:tailEnd/>
              </a:ln>
            </p:spPr>
          </p:pic>
        </p:grpSp>
        <p:graphicFrame>
          <p:nvGraphicFramePr>
            <p:cNvPr id="1026" name="Object 25"/>
            <p:cNvGraphicFramePr>
              <a:graphicFrameLocks/>
            </p:cNvGraphicFramePr>
            <p:nvPr/>
          </p:nvGraphicFramePr>
          <p:xfrm>
            <a:off x="2428875" y="2825750"/>
            <a:ext cx="1281113" cy="795338"/>
          </p:xfrm>
          <a:graphic>
            <a:graphicData uri="http://schemas.openxmlformats.org/presentationml/2006/ole">
              <p:oleObj spid="_x0000_s1026" name="Bitmap Image" r:id="rId8" imgW="6162075" imgH="1971522" progId="Paint.Picture">
                <p:embed/>
              </p:oleObj>
            </a:graphicData>
          </a:graphic>
        </p:graphicFrame>
        <p:graphicFrame>
          <p:nvGraphicFramePr>
            <p:cNvPr id="1027" name="Object 23"/>
            <p:cNvGraphicFramePr>
              <a:graphicFrameLocks/>
            </p:cNvGraphicFramePr>
            <p:nvPr/>
          </p:nvGraphicFramePr>
          <p:xfrm>
            <a:off x="681038" y="2830513"/>
            <a:ext cx="1071562" cy="785812"/>
          </p:xfrm>
          <a:graphic>
            <a:graphicData uri="http://schemas.openxmlformats.org/presentationml/2006/ole">
              <p:oleObj spid="_x0000_s1027" name="ClipArt" r:id="rId9" imgW="2449440" imgH="3657600" progId="MS_ClipArt_Gallery.2">
                <p:embed/>
              </p:oleObj>
            </a:graphicData>
          </a:graphic>
        </p:graphicFrame>
      </p:grpSp>
      <p:grpSp>
        <p:nvGrpSpPr>
          <p:cNvPr id="1032" name="Group 28"/>
          <p:cNvGrpSpPr>
            <a:grpSpLocks/>
          </p:cNvGrpSpPr>
          <p:nvPr/>
        </p:nvGrpSpPr>
        <p:grpSpPr bwMode="auto">
          <a:xfrm>
            <a:off x="571500" y="4171950"/>
            <a:ext cx="8358188" cy="736600"/>
            <a:chOff x="571500" y="4171950"/>
            <a:chExt cx="8358188" cy="736600"/>
          </a:xfrm>
        </p:grpSpPr>
        <p:sp>
          <p:nvSpPr>
            <p:cNvPr id="1034" name="Rectangle 6"/>
            <p:cNvSpPr>
              <a:spLocks noChangeArrowheads="1"/>
            </p:cNvSpPr>
            <p:nvPr/>
          </p:nvSpPr>
          <p:spPr bwMode="auto">
            <a:xfrm>
              <a:off x="571500" y="4210050"/>
              <a:ext cx="1214438" cy="304800"/>
            </a:xfrm>
            <a:prstGeom prst="rect">
              <a:avLst/>
            </a:prstGeom>
            <a:noFill/>
            <a:ln w="12700">
              <a:noFill/>
              <a:miter lim="800000"/>
              <a:headEnd/>
              <a:tailEnd/>
            </a:ln>
          </p:spPr>
          <p:txBody>
            <a:bodyPr lIns="90488" tIns="44450" rIns="90488" bIns="44450">
              <a:spAutoFit/>
            </a:bodyPr>
            <a:lstStyle/>
            <a:p>
              <a:pPr algn="ctr" defTabSz="762000"/>
              <a:r>
                <a:rPr lang="en-AU" sz="1400">
                  <a:solidFill>
                    <a:srgbClr val="FAFD00"/>
                  </a:solidFill>
                </a:rPr>
                <a:t>Granting</a:t>
              </a:r>
            </a:p>
          </p:txBody>
        </p:sp>
        <p:sp>
          <p:nvSpPr>
            <p:cNvPr id="1035" name="Rectangle 7"/>
            <p:cNvSpPr>
              <a:spLocks noChangeArrowheads="1"/>
            </p:cNvSpPr>
            <p:nvPr/>
          </p:nvSpPr>
          <p:spPr bwMode="auto">
            <a:xfrm>
              <a:off x="2214563" y="4194175"/>
              <a:ext cx="1571625" cy="304800"/>
            </a:xfrm>
            <a:prstGeom prst="rect">
              <a:avLst/>
            </a:prstGeom>
            <a:noFill/>
            <a:ln w="12700">
              <a:noFill/>
              <a:miter lim="800000"/>
              <a:headEnd/>
              <a:tailEnd/>
            </a:ln>
          </p:spPr>
          <p:txBody>
            <a:bodyPr lIns="90488" tIns="44450" rIns="90488" bIns="44450">
              <a:spAutoFit/>
            </a:bodyPr>
            <a:lstStyle/>
            <a:p>
              <a:pPr algn="ctr" defTabSz="762000"/>
              <a:r>
                <a:rPr lang="en-AU" sz="1400">
                  <a:solidFill>
                    <a:srgbClr val="FAFD00"/>
                  </a:solidFill>
                </a:rPr>
                <a:t>Selling</a:t>
              </a:r>
            </a:p>
          </p:txBody>
        </p:sp>
        <p:sp>
          <p:nvSpPr>
            <p:cNvPr id="1036" name="Rectangle 8"/>
            <p:cNvSpPr>
              <a:spLocks noChangeArrowheads="1"/>
            </p:cNvSpPr>
            <p:nvPr/>
          </p:nvSpPr>
          <p:spPr bwMode="auto">
            <a:xfrm>
              <a:off x="4237038" y="4203700"/>
              <a:ext cx="1192212" cy="301625"/>
            </a:xfrm>
            <a:prstGeom prst="rect">
              <a:avLst/>
            </a:prstGeom>
            <a:noFill/>
            <a:ln w="12700">
              <a:noFill/>
              <a:miter lim="800000"/>
              <a:headEnd/>
              <a:tailEnd/>
            </a:ln>
          </p:spPr>
          <p:txBody>
            <a:bodyPr lIns="90488" tIns="44450" rIns="90488" bIns="44450">
              <a:spAutoFit/>
            </a:bodyPr>
            <a:lstStyle/>
            <a:p>
              <a:pPr algn="ctr" defTabSz="762000"/>
              <a:r>
                <a:rPr lang="en-AU" sz="1400">
                  <a:solidFill>
                    <a:srgbClr val="FAFD00"/>
                  </a:solidFill>
                </a:rPr>
                <a:t>Marketing</a:t>
              </a:r>
            </a:p>
          </p:txBody>
        </p:sp>
        <p:sp>
          <p:nvSpPr>
            <p:cNvPr id="1037" name="Rectangle 9"/>
            <p:cNvSpPr>
              <a:spLocks noChangeArrowheads="1"/>
            </p:cNvSpPr>
            <p:nvPr/>
          </p:nvSpPr>
          <p:spPr bwMode="auto">
            <a:xfrm>
              <a:off x="5857875" y="4171950"/>
              <a:ext cx="1500188" cy="304800"/>
            </a:xfrm>
            <a:prstGeom prst="rect">
              <a:avLst/>
            </a:prstGeom>
            <a:noFill/>
            <a:ln w="12700">
              <a:noFill/>
              <a:miter lim="800000"/>
              <a:headEnd/>
              <a:tailEnd/>
            </a:ln>
          </p:spPr>
          <p:txBody>
            <a:bodyPr lIns="90488" tIns="44450" rIns="90488" bIns="44450">
              <a:spAutoFit/>
            </a:bodyPr>
            <a:lstStyle/>
            <a:p>
              <a:pPr algn="ctr" defTabSz="762000"/>
              <a:r>
                <a:rPr lang="en-AU" sz="1400">
                  <a:solidFill>
                    <a:srgbClr val="FAFD00"/>
                  </a:solidFill>
                </a:rPr>
                <a:t>Partnering </a:t>
              </a:r>
            </a:p>
          </p:txBody>
        </p:sp>
        <p:sp>
          <p:nvSpPr>
            <p:cNvPr id="1038" name="Rectangle 9"/>
            <p:cNvSpPr>
              <a:spLocks noChangeArrowheads="1"/>
            </p:cNvSpPr>
            <p:nvPr/>
          </p:nvSpPr>
          <p:spPr bwMode="auto">
            <a:xfrm>
              <a:off x="7429500" y="4171950"/>
              <a:ext cx="1500188" cy="736600"/>
            </a:xfrm>
            <a:prstGeom prst="rect">
              <a:avLst/>
            </a:prstGeom>
            <a:noFill/>
            <a:ln w="12700">
              <a:noFill/>
              <a:miter lim="800000"/>
              <a:headEnd/>
              <a:tailEnd/>
            </a:ln>
          </p:spPr>
          <p:txBody>
            <a:bodyPr lIns="90488" tIns="44450" rIns="90488" bIns="44450">
              <a:spAutoFit/>
            </a:bodyPr>
            <a:lstStyle/>
            <a:p>
              <a:pPr algn="ctr" defTabSz="762000"/>
              <a:r>
                <a:rPr lang="en-AU" sz="1400">
                  <a:solidFill>
                    <a:srgbClr val="FAFD00"/>
                  </a:solidFill>
                </a:rPr>
                <a:t>Global focus but with strong local presence</a:t>
              </a:r>
            </a:p>
          </p:txBody>
        </p:sp>
      </p:grpSp>
      <p:sp>
        <p:nvSpPr>
          <p:cNvPr id="1033" name="TextBox 23"/>
          <p:cNvSpPr txBox="1">
            <a:spLocks noChangeArrowheads="1"/>
          </p:cNvSpPr>
          <p:nvPr/>
        </p:nvSpPr>
        <p:spPr bwMode="auto">
          <a:xfrm>
            <a:off x="-71438" y="6081713"/>
            <a:ext cx="428626" cy="276225"/>
          </a:xfrm>
          <a:prstGeom prst="rect">
            <a:avLst/>
          </a:prstGeom>
          <a:noFill/>
          <a:ln w="9525">
            <a:noFill/>
            <a:miter lim="800000"/>
            <a:headEnd/>
            <a:tailEnd/>
          </a:ln>
        </p:spPr>
        <p:txBody>
          <a:bodyPr>
            <a:spAutoFit/>
          </a:bodyPr>
          <a:lstStyle/>
          <a:p>
            <a:r>
              <a:rPr lang="en-US" sz="1200"/>
              <a:t>9</a:t>
            </a:r>
            <a:endParaRPr lang="en-AU" sz="120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oing Business with AMIRA">
  <a:themeElements>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fontScheme name="Doing Business with AMI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AU" sz="20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AU" sz="2000" b="1" i="0" u="none" strike="noStrike" cap="none" normalizeH="0" baseline="0" smtClean="0">
            <a:ln>
              <a:noFill/>
            </a:ln>
            <a:solidFill>
              <a:schemeClr val="bg1"/>
            </a:solidFill>
            <a:effectLst/>
            <a:latin typeface="Arial" charset="0"/>
          </a:defRPr>
        </a:defPPr>
      </a:lstStyle>
    </a:lnDef>
  </a:objectDefaults>
  <a:extraClrSchemeLst>
    <a:extraClrScheme>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26E"/>
    </a:hlink>
    <a:folHlink>
      <a:srgbClr val="B2B2B2"/>
    </a:folHlink>
  </a:clrScheme>
</a:themeOverride>
</file>

<file path=ppt/theme/themeOverride2.xml><?xml version="1.0" encoding="utf-8"?>
<a:themeOverride xmlns:a="http://schemas.openxmlformats.org/drawingml/2006/main">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fontScheme name="Doing Business with AMI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fontScheme name="Doing Business with AMI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fontScheme name="Doing Business with AMI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oing Business with AMIRA 1">
    <a:dk1>
      <a:srgbClr val="FFFFFF"/>
    </a:dk1>
    <a:lt1>
      <a:srgbClr val="FFFFFF"/>
    </a:lt1>
    <a:dk2>
      <a:srgbClr val="F9B800"/>
    </a:dk2>
    <a:lt2>
      <a:srgbClr val="00002B"/>
    </a:lt2>
    <a:accent1>
      <a:srgbClr val="F04F19"/>
    </a:accent1>
    <a:accent2>
      <a:srgbClr val="00A3E8"/>
    </a:accent2>
    <a:accent3>
      <a:srgbClr val="FFFFFF"/>
    </a:accent3>
    <a:accent4>
      <a:srgbClr val="DADADA"/>
    </a:accent4>
    <a:accent5>
      <a:srgbClr val="F6B2AB"/>
    </a:accent5>
    <a:accent6>
      <a:srgbClr val="0093D2"/>
    </a:accent6>
    <a:hlink>
      <a:srgbClr val="221376"/>
    </a:hlink>
    <a:folHlink>
      <a:srgbClr val="B2B2B2"/>
    </a:folHlink>
  </a:clrScheme>
  <a:fontScheme name="Doing Business with AMI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Doing Business with AMIRA</Template>
  <TotalTime>15894</TotalTime>
  <Words>2066</Words>
  <Application>Microsoft Office PowerPoint</Application>
  <PresentationFormat>On-screen Show (4:3)</PresentationFormat>
  <Paragraphs>453</Paragraphs>
  <Slides>31</Slides>
  <Notes>26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40" baseType="lpstr">
      <vt:lpstr>Arial</vt:lpstr>
      <vt:lpstr>Wingdings</vt:lpstr>
      <vt:lpstr>Times New Roman</vt:lpstr>
      <vt:lpstr>Arial Narrow</vt:lpstr>
      <vt:lpstr>Calibri</vt:lpstr>
      <vt:lpstr>Courier New</vt:lpstr>
      <vt:lpstr>Doing Business with AMIRA</vt:lpstr>
      <vt:lpstr>Bitmap Image</vt:lpstr>
      <vt:lpstr>ClipArt</vt:lpstr>
      <vt:lpstr>Slide 1</vt:lpstr>
      <vt:lpstr>Slide 2</vt:lpstr>
      <vt:lpstr>“Innovation” OECD Definition*</vt:lpstr>
      <vt:lpstr>Slide 4</vt:lpstr>
      <vt:lpstr>Slide 5</vt:lpstr>
      <vt:lpstr>Slide 6</vt:lpstr>
      <vt:lpstr>AMIRA’s niche</vt:lpstr>
      <vt:lpstr>Slide 8</vt:lpstr>
      <vt:lpstr>Slide 9</vt:lpstr>
      <vt:lpstr>Slide 10</vt:lpstr>
      <vt:lpstr>Slide 11</vt:lpstr>
      <vt:lpstr>Slide 12</vt:lpstr>
      <vt:lpstr>Slide 13</vt:lpstr>
      <vt:lpstr>Slide 14</vt:lpstr>
      <vt:lpstr>Slide 15</vt:lpstr>
      <vt:lpstr>Slide 16</vt:lpstr>
      <vt:lpstr>Slide 17</vt:lpstr>
      <vt:lpstr>AMIRA Geoscience Portfolio: a snapshot from the last 10 years</vt:lpstr>
      <vt:lpstr>AMIRA Geoscience Portfolio 1990-2009: industry research investment by project type  </vt:lpstr>
      <vt:lpstr>AMIRA continues to help industry</vt:lpstr>
      <vt:lpstr>AMIRA International in 2010: At a glance</vt:lpstr>
      <vt:lpstr>AMIRA International: At a glance</vt:lpstr>
      <vt:lpstr>What is coming at AMIRA?</vt:lpstr>
      <vt:lpstr>Slide 24</vt:lpstr>
      <vt:lpstr>Global Service Delivery </vt:lpstr>
      <vt:lpstr>AMIRA’s Challenges</vt:lpstr>
      <vt:lpstr>AMIRA’s Challenges</vt:lpstr>
      <vt:lpstr>AMIRA’s Future</vt:lpstr>
      <vt:lpstr>In Summary</vt:lpstr>
      <vt:lpstr>In Summary</vt:lpstr>
      <vt:lpstr>Slide 31</vt:lpstr>
    </vt:vector>
  </TitlesOfParts>
  <Company>AMIRA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Joe Cucuzza</dc:creator>
  <cp:lastModifiedBy>Ileana Inocencio</cp:lastModifiedBy>
  <cp:revision>237</cp:revision>
  <cp:lastPrinted>1999-03-18T22:29:14Z</cp:lastPrinted>
  <dcterms:created xsi:type="dcterms:W3CDTF">2008-03-11T07:16:49Z</dcterms:created>
  <dcterms:modified xsi:type="dcterms:W3CDTF">2011-08-11T00:22:17Z</dcterms:modified>
</cp:coreProperties>
</file>